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8" r:id="rId2"/>
    <p:sldId id="272" r:id="rId3"/>
    <p:sldId id="271" r:id="rId4"/>
    <p:sldId id="277" r:id="rId5"/>
    <p:sldId id="257" r:id="rId6"/>
    <p:sldId id="258" r:id="rId7"/>
    <p:sldId id="274" r:id="rId8"/>
    <p:sldId id="275" r:id="rId9"/>
    <p:sldId id="259" r:id="rId10"/>
    <p:sldId id="261" r:id="rId11"/>
    <p:sldId id="262" r:id="rId12"/>
    <p:sldId id="264" r:id="rId13"/>
    <p:sldId id="265" r:id="rId14"/>
    <p:sldId id="267" r:id="rId15"/>
    <p:sldId id="268" r:id="rId16"/>
    <p:sldId id="276" r:id="rId17"/>
    <p:sldId id="269" r:id="rId18"/>
    <p:sldId id="270" r:id="rId19"/>
    <p:sldId id="279"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basi, A." initials="AA" lastIdx="1" clrIdx="0">
    <p:extLst>
      <p:ext uri="{19B8F6BF-5375-455C-9EA6-DF929625EA0E}">
        <p15:presenceInfo xmlns:p15="http://schemas.microsoft.com/office/powerpoint/2012/main" userId="S-1-5-21-1895577662-1677200029-1617787245-12589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059"/>
    <a:srgbClr val="BF0426"/>
    <a:srgbClr val="5A6E80"/>
    <a:srgbClr val="CEE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D48E5-E1A1-64BB-1096-80E9560146A6}" v="81" dt="2020-05-15T10:43:40.556"/>
    <p1510:client id="{C6F09700-20F0-2EB2-4B5B-DCE489928D45}" v="8" dt="2020-05-15T10:10:43.904"/>
    <p1510:client id="{CE6BB0D8-3F69-8496-12B4-E5EA8E691B65}" v="144" dt="2020-05-15T11:26:25.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7" autoAdjust="0"/>
    <p:restoredTop sz="76364" autoAdjust="0"/>
  </p:normalViewPr>
  <p:slideViewPr>
    <p:cSldViewPr snapToGrid="0">
      <p:cViewPr varScale="1">
        <p:scale>
          <a:sx n="68" d="100"/>
          <a:sy n="68" d="100"/>
        </p:scale>
        <p:origin x="88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1DFAB5-A7A9-4FF6-8C0C-020A81A94BAC}" type="datetimeFigureOut">
              <a:rPr lang="en"/>
              <a:t>5/19/2020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65948-C1EB-4D26-8708-6DCDF6DBD154}" type="slidenum">
              <a:rPr lang="en"/>
              <a:t>‹#›</a:t>
            </a:fld>
            <a:endParaRPr lang="en-US"/>
          </a:p>
        </p:txBody>
      </p:sp>
    </p:spTree>
    <p:extLst>
      <p:ext uri="{BB962C8B-B14F-4D97-AF65-F5344CB8AC3E}">
        <p14:creationId xmlns:p14="http://schemas.microsoft.com/office/powerpoint/2010/main" val="2216339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heloo</a:t>
            </a:r>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1</a:t>
            </a:fld>
            <a:endParaRPr lang="en-US"/>
          </a:p>
        </p:txBody>
      </p:sp>
    </p:spTree>
    <p:extLst>
      <p:ext uri="{BB962C8B-B14F-4D97-AF65-F5344CB8AC3E}">
        <p14:creationId xmlns:p14="http://schemas.microsoft.com/office/powerpoint/2010/main" val="211287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Having a machine learning model to predict demand allows the LCH to intervene at an earlier stage. We built</a:t>
            </a:r>
            <a:r>
              <a:rPr lang="en-US" sz="1200" b="0" i="0" kern="1200" baseline="0" dirty="0" smtClean="0">
                <a:solidFill>
                  <a:schemeClr val="tx1"/>
                </a:solidFill>
                <a:effectLst/>
                <a:latin typeface="+mn-lt"/>
                <a:ea typeface="+mn-ea"/>
                <a:cs typeface="+mn-cs"/>
              </a:rPr>
              <a:t> a prediction model based on number of cases. To predict the shortage of equipment on provincial level. If we are able to get data of PPE demands from GGD or RIVM we can deploy the model directly on the equipment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12</a:t>
            </a:fld>
            <a:endParaRPr lang="en-US"/>
          </a:p>
        </p:txBody>
      </p:sp>
    </p:spTree>
    <p:extLst>
      <p:ext uri="{BB962C8B-B14F-4D97-AF65-F5344CB8AC3E}">
        <p14:creationId xmlns:p14="http://schemas.microsoft.com/office/powerpoint/2010/main" val="394594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time there</a:t>
            </a:r>
            <a:r>
              <a:rPr lang="en-US" baseline="0" dirty="0" smtClean="0"/>
              <a:t> is a need of equipment either local hospital inventories can be checked or directly manufacturers can be approached. Right now we are using </a:t>
            </a:r>
            <a:r>
              <a:rPr lang="en-US" baseline="0" dirty="0" err="1" smtClean="0"/>
              <a:t>Xgboost</a:t>
            </a:r>
            <a:r>
              <a:rPr lang="en-US" baseline="0" dirty="0" smtClean="0"/>
              <a:t> as  a prediction algorithm and accuracy is around 76 % for now. We are predicting the shortage of equipment regions for now based on the number of cases in the provinces. The other features we are using are demographics(population density, temperature(wind speed, humidity, temperature), </a:t>
            </a:r>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13</a:t>
            </a:fld>
            <a:endParaRPr lang="en-US"/>
          </a:p>
        </p:txBody>
      </p:sp>
    </p:spTree>
    <p:extLst>
      <p:ext uri="{BB962C8B-B14F-4D97-AF65-F5344CB8AC3E}">
        <p14:creationId xmlns:p14="http://schemas.microsoft.com/office/powerpoint/2010/main" val="1548841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now look at the offers. We want to enable everyone, medical and non-medical manufacturers to offer help when the demand is high. That’s why everyone can reach out on </a:t>
            </a:r>
            <a:r>
              <a:rPr lang="en-US" sz="1200" b="0" i="0" kern="1200" dirty="0" err="1" smtClean="0">
                <a:solidFill>
                  <a:schemeClr val="tx1"/>
                </a:solidFill>
                <a:effectLst/>
                <a:latin typeface="+mn-lt"/>
                <a:ea typeface="+mn-ea"/>
                <a:cs typeface="+mn-cs"/>
              </a:rPr>
              <a:t>Soti</a:t>
            </a:r>
            <a:r>
              <a:rPr lang="en-US" sz="1200" b="0" i="0" kern="1200" dirty="0" smtClean="0">
                <a:solidFill>
                  <a:schemeClr val="tx1"/>
                </a:solidFill>
                <a:effectLst/>
                <a:latin typeface="+mn-lt"/>
                <a:ea typeface="+mn-ea"/>
                <a:cs typeface="+mn-cs"/>
              </a:rPr>
              <a:t>, and mention which products they can produce. After registration, the quality of their products is checked.  </a:t>
            </a:r>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14</a:t>
            </a:fld>
            <a:endParaRPr lang="en-US"/>
          </a:p>
        </p:txBody>
      </p:sp>
    </p:spTree>
    <p:extLst>
      <p:ext uri="{BB962C8B-B14F-4D97-AF65-F5344CB8AC3E}">
        <p14:creationId xmlns:p14="http://schemas.microsoft.com/office/powerpoint/2010/main" val="160318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Manufacturers</a:t>
            </a:r>
            <a:r>
              <a:rPr lang="en-US" sz="1200" b="0" i="0" kern="1200" baseline="0" dirty="0" smtClean="0">
                <a:solidFill>
                  <a:schemeClr val="tx1"/>
                </a:solidFill>
                <a:effectLst/>
                <a:latin typeface="+mn-lt"/>
                <a:ea typeface="+mn-ea"/>
                <a:cs typeface="+mn-cs"/>
              </a:rPr>
              <a:t> can upload their</a:t>
            </a:r>
            <a:r>
              <a:rPr lang="en-US" sz="1200" b="0" i="0" kern="1200" dirty="0" smtClean="0">
                <a:solidFill>
                  <a:schemeClr val="tx1"/>
                </a:solidFill>
                <a:effectLst/>
                <a:latin typeface="+mn-lt"/>
                <a:ea typeface="+mn-ea"/>
                <a:cs typeface="+mn-cs"/>
              </a:rPr>
              <a:t> online tenders along</a:t>
            </a:r>
            <a:r>
              <a:rPr lang="en-US" sz="1200" b="0" i="0" kern="1200" baseline="0" dirty="0" smtClean="0">
                <a:solidFill>
                  <a:schemeClr val="tx1"/>
                </a:solidFill>
                <a:effectLst/>
                <a:latin typeface="+mn-lt"/>
                <a:ea typeface="+mn-ea"/>
                <a:cs typeface="+mn-cs"/>
              </a:rPr>
              <a:t> with the certificates and images of illustrations </a:t>
            </a:r>
            <a:r>
              <a:rPr lang="en-US" sz="1200" b="0" i="0" kern="1200" dirty="0" smtClean="0">
                <a:solidFill>
                  <a:schemeClr val="tx1"/>
                </a:solidFill>
                <a:effectLst/>
                <a:latin typeface="+mn-lt"/>
                <a:ea typeface="+mn-ea"/>
                <a:cs typeface="+mn-cs"/>
              </a:rPr>
              <a:t> , LCH compares the submitted offers and order the equipment immediately</a:t>
            </a:r>
            <a:r>
              <a:rPr lang="en-US" sz="1200" b="0" i="0" kern="1200" baseline="0" dirty="0" smtClean="0">
                <a:solidFill>
                  <a:schemeClr val="tx1"/>
                </a:solidFill>
                <a:effectLst/>
                <a:latin typeface="+mn-lt"/>
                <a:ea typeface="+mn-ea"/>
                <a:cs typeface="+mn-cs"/>
              </a:rPr>
              <a:t> based on the demand and costs that are suitable to them. </a:t>
            </a:r>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15</a:t>
            </a:fld>
            <a:endParaRPr lang="en-US"/>
          </a:p>
        </p:txBody>
      </p:sp>
    </p:spTree>
    <p:extLst>
      <p:ext uri="{BB962C8B-B14F-4D97-AF65-F5344CB8AC3E}">
        <p14:creationId xmlns:p14="http://schemas.microsoft.com/office/powerpoint/2010/main" val="193709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Soti</a:t>
            </a:r>
            <a:r>
              <a:rPr lang="en-US" dirty="0" smtClean="0"/>
              <a:t> architecture</a:t>
            </a:r>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16</a:t>
            </a:fld>
            <a:endParaRPr lang="en-US"/>
          </a:p>
        </p:txBody>
      </p:sp>
    </p:spTree>
    <p:extLst>
      <p:ext uri="{BB962C8B-B14F-4D97-AF65-F5344CB8AC3E}">
        <p14:creationId xmlns:p14="http://schemas.microsoft.com/office/powerpoint/2010/main" val="1575561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why </a:t>
            </a:r>
            <a:r>
              <a:rPr lang="en-US" sz="1200" b="0" i="0" kern="1200" dirty="0" err="1" smtClean="0">
                <a:solidFill>
                  <a:schemeClr val="tx1"/>
                </a:solidFill>
                <a:effectLst/>
                <a:latin typeface="+mn-lt"/>
                <a:ea typeface="+mn-ea"/>
                <a:cs typeface="+mn-cs"/>
              </a:rPr>
              <a:t>Soti</a:t>
            </a:r>
            <a:r>
              <a:rPr lang="en-US" sz="1200" b="0" i="0" kern="1200" dirty="0" smtClean="0">
                <a:solidFill>
                  <a:schemeClr val="tx1"/>
                </a:solidFill>
                <a:effectLst/>
                <a:latin typeface="+mn-lt"/>
                <a:ea typeface="+mn-ea"/>
                <a:cs typeface="+mn-cs"/>
              </a:rPr>
              <a:t>? Through our Data Science capabilities, </a:t>
            </a:r>
            <a:r>
              <a:rPr lang="en-US" sz="1200" b="0" i="0" kern="1200" dirty="0" err="1" smtClean="0">
                <a:solidFill>
                  <a:schemeClr val="tx1"/>
                </a:solidFill>
                <a:effectLst/>
                <a:latin typeface="+mn-lt"/>
                <a:ea typeface="+mn-ea"/>
                <a:cs typeface="+mn-cs"/>
              </a:rPr>
              <a:t>Soti</a:t>
            </a:r>
            <a:r>
              <a:rPr lang="en-US" sz="1200" b="0" i="0" kern="1200" dirty="0" smtClean="0">
                <a:solidFill>
                  <a:schemeClr val="tx1"/>
                </a:solidFill>
                <a:effectLst/>
                <a:latin typeface="+mn-lt"/>
                <a:ea typeface="+mn-ea"/>
                <a:cs typeface="+mn-cs"/>
              </a:rPr>
              <a:t> allows for early intervention through our implemented predictive model, it allows big businesses as well as small businesses to come to play, it integrates three main parties (LCH, Healthcare Institutions and Manufactures) and thousands of people.  </a:t>
            </a:r>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17</a:t>
            </a:fld>
            <a:endParaRPr lang="en-US"/>
          </a:p>
        </p:txBody>
      </p:sp>
    </p:spTree>
    <p:extLst>
      <p:ext uri="{BB962C8B-B14F-4D97-AF65-F5344CB8AC3E}">
        <p14:creationId xmlns:p14="http://schemas.microsoft.com/office/powerpoint/2010/main" val="3122160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20</a:t>
            </a:fld>
            <a:endParaRPr lang="en-US"/>
          </a:p>
        </p:txBody>
      </p:sp>
    </p:spTree>
    <p:extLst>
      <p:ext uri="{BB962C8B-B14F-4D97-AF65-F5344CB8AC3E}">
        <p14:creationId xmlns:p14="http://schemas.microsoft.com/office/powerpoint/2010/main" val="3527644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Aneesa,</a:t>
            </a:r>
            <a:r>
              <a:rPr lang="en-US" baseline="0" dirty="0" smtClean="0"/>
              <a:t> I am a  PDEng –</a:t>
            </a:r>
            <a:r>
              <a:rPr lang="en-US" baseline="0" dirty="0" err="1" smtClean="0"/>
              <a:t>datascience</a:t>
            </a:r>
            <a:r>
              <a:rPr lang="en-US" baseline="0" dirty="0" smtClean="0"/>
              <a:t> trainee at </a:t>
            </a:r>
            <a:r>
              <a:rPr lang="en-US" baseline="0" dirty="0" err="1" smtClean="0"/>
              <a:t>Jads</a:t>
            </a:r>
            <a:r>
              <a:rPr lang="en-US" baseline="0" dirty="0" smtClean="0"/>
              <a:t>. Joined </a:t>
            </a:r>
            <a:r>
              <a:rPr lang="en-US" baseline="0" dirty="0" err="1" smtClean="0"/>
              <a:t>jaunary</a:t>
            </a:r>
            <a:r>
              <a:rPr lang="en-US" baseline="0" dirty="0" smtClean="0"/>
              <a:t> 2020. </a:t>
            </a:r>
            <a:r>
              <a:rPr lang="en-US" dirty="0" smtClean="0"/>
              <a:t>We </a:t>
            </a:r>
            <a:r>
              <a:rPr lang="en-US" dirty="0"/>
              <a:t>are a group of six </a:t>
            </a:r>
            <a:r>
              <a:rPr lang="en-US" dirty="0" err="1"/>
              <a:t>pdeng</a:t>
            </a:r>
            <a:r>
              <a:rPr lang="en-US" dirty="0"/>
              <a:t> trainees or data scientists from different generations who decided to team up and </a:t>
            </a:r>
            <a:r>
              <a:rPr lang="en-US" dirty="0" err="1"/>
              <a:t>partipated</a:t>
            </a:r>
            <a:r>
              <a:rPr lang="en-US" dirty="0"/>
              <a:t> In the hackathon held on from 3-5April.</a:t>
            </a:r>
          </a:p>
        </p:txBody>
      </p:sp>
      <p:sp>
        <p:nvSpPr>
          <p:cNvPr id="4" name="Slide Number Placeholder 3"/>
          <p:cNvSpPr>
            <a:spLocks noGrp="1"/>
          </p:cNvSpPr>
          <p:nvPr>
            <p:ph type="sldNum" sz="quarter" idx="5"/>
          </p:nvPr>
        </p:nvSpPr>
        <p:spPr/>
        <p:txBody>
          <a:bodyPr/>
          <a:lstStyle/>
          <a:p>
            <a:fld id="{7F965948-C1EB-4D26-8708-6DCDF6DBD154}" type="slidenum">
              <a:rPr lang="en"/>
              <a:t>2</a:t>
            </a:fld>
            <a:endParaRPr lang="en-US"/>
          </a:p>
        </p:txBody>
      </p:sp>
    </p:spTree>
    <p:extLst>
      <p:ext uri="{BB962C8B-B14F-4D97-AF65-F5344CB8AC3E}">
        <p14:creationId xmlns:p14="http://schemas.microsoft.com/office/powerpoint/2010/main" val="161813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cs typeface="Calibri"/>
              </a:rPr>
              <a:t>Something about the hackathon. </a:t>
            </a:r>
          </a:p>
          <a:p>
            <a:r>
              <a:rPr lang="en-US" b="1" dirty="0" smtClean="0">
                <a:cs typeface="Calibri"/>
              </a:rPr>
              <a:t>Dutch hack the </a:t>
            </a:r>
            <a:r>
              <a:rPr lang="en-US" b="1" dirty="0" err="1" smtClean="0">
                <a:cs typeface="Calibri"/>
              </a:rPr>
              <a:t>crsises</a:t>
            </a:r>
            <a:r>
              <a:rPr lang="en-US" b="1" dirty="0" smtClean="0">
                <a:cs typeface="Calibri"/>
              </a:rPr>
              <a:t> was initiative taken</a:t>
            </a:r>
            <a:r>
              <a:rPr lang="en-US" b="1" baseline="0" dirty="0" smtClean="0">
                <a:cs typeface="Calibri"/>
              </a:rPr>
              <a:t> by </a:t>
            </a:r>
            <a:r>
              <a:rPr lang="en-US" b="1" baseline="0" dirty="0" err="1" smtClean="0">
                <a:cs typeface="Calibri"/>
              </a:rPr>
              <a:t>diiferent</a:t>
            </a:r>
            <a:r>
              <a:rPr lang="en-US" b="1" baseline="0" dirty="0" smtClean="0">
                <a:cs typeface="Calibri"/>
              </a:rPr>
              <a:t> entities to bring out of box solutions for the ongoing crises situation.</a:t>
            </a:r>
            <a:endParaRPr lang="en-US" b="1" dirty="0" smtClean="0">
              <a:cs typeface="Calibri"/>
            </a:endParaRPr>
          </a:p>
          <a:p>
            <a:r>
              <a:rPr lang="en-US" b="1" dirty="0" smtClean="0">
                <a:cs typeface="Calibri"/>
              </a:rPr>
              <a:t>52 </a:t>
            </a:r>
            <a:r>
              <a:rPr lang="en-US" b="1" dirty="0">
                <a:cs typeface="Calibri"/>
              </a:rPr>
              <a:t>teams. Four categories: Healthcare and well being , remote education, </a:t>
            </a:r>
            <a:r>
              <a:rPr lang="en-US" b="1" dirty="0" err="1">
                <a:cs typeface="Calibri"/>
              </a:rPr>
              <a:t>sme</a:t>
            </a:r>
            <a:r>
              <a:rPr lang="en-US" b="1" dirty="0">
                <a:cs typeface="Calibri"/>
              </a:rPr>
              <a:t> business continuity , logistics and supply chain.</a:t>
            </a:r>
            <a:endParaRPr lang="en-US" b="1" dirty="0"/>
          </a:p>
          <a:p>
            <a:r>
              <a:rPr lang="en-US" b="1" dirty="0"/>
              <a:t>How can the medical equipment manufacturers use the data regarding the number and distribution of patients in different countries in order to adapt their supply chains and transportation mechanisms</a:t>
            </a:r>
            <a:r>
              <a:rPr lang="en-US" b="1" dirty="0" smtClean="0"/>
              <a:t>?</a:t>
            </a:r>
          </a:p>
          <a:p>
            <a:r>
              <a:rPr lang="en-US" b="1" dirty="0" smtClean="0"/>
              <a:t>We came up with the idea of SOTI, which</a:t>
            </a:r>
            <a:r>
              <a:rPr lang="en-US" b="1" baseline="0" dirty="0" smtClean="0"/>
              <a:t> in detail I’ll explain later. SOTI </a:t>
            </a:r>
            <a:r>
              <a:rPr lang="en-US" b="1" baseline="0" dirty="0" err="1" smtClean="0"/>
              <a:t>greek</a:t>
            </a:r>
            <a:r>
              <a:rPr lang="en-US" b="1" baseline="0" dirty="0" smtClean="0"/>
              <a:t> goddess of healing.</a:t>
            </a:r>
            <a:endParaRPr lang="en-US" b="1" dirty="0"/>
          </a:p>
          <a:p>
            <a:r>
              <a:rPr lang="en-US" dirty="0"/>
              <a:t>Medical equipment is key in dealing with the current situation. As there is a shortage of medical equipment, many manufacturers have dedicated  production lines to produce these equipment. However, this does not guarantee that the shortage issue is fairly answered across the globe (we have all heard some not nice news about medical aid not arriving at their final destination…) The use of AI could aid in determining the future number of patients in different countries and predict the number of required medical equipment. This data can be used by manufacturers to have an idea on how many equipment is needed. Afterwards, through transportation, the medical equipment could be sent to the target </a:t>
            </a:r>
            <a:r>
              <a:rPr lang="en-US" dirty="0" err="1"/>
              <a:t>countries.This</a:t>
            </a:r>
            <a:r>
              <a:rPr lang="en-US" dirty="0"/>
              <a:t> solution could ensure that every human’s life is treated equally. In addition, it can reduce the tension and stress on medical staff and allow them to concentrate on treating patients. Finally, by bringing different industries together, new business opportunities could be created. The challenge is then how can such a solution be realized? For this challenge the following specialists are required: 1. Medical staff 2. AI 3. Mathematic 4. Logistics 5. Transportation 6. Product design</a:t>
            </a:r>
          </a:p>
        </p:txBody>
      </p:sp>
      <p:sp>
        <p:nvSpPr>
          <p:cNvPr id="4" name="Slide Number Placeholder 3"/>
          <p:cNvSpPr>
            <a:spLocks noGrp="1"/>
          </p:cNvSpPr>
          <p:nvPr>
            <p:ph type="sldNum" sz="quarter" idx="5"/>
          </p:nvPr>
        </p:nvSpPr>
        <p:spPr/>
        <p:txBody>
          <a:bodyPr/>
          <a:lstStyle/>
          <a:p>
            <a:fld id="{7F965948-C1EB-4D26-8708-6DCDF6DBD154}" type="slidenum">
              <a:rPr lang="en"/>
              <a:t>3</a:t>
            </a:fld>
            <a:endParaRPr lang="en-US"/>
          </a:p>
        </p:txBody>
      </p:sp>
    </p:spTree>
    <p:extLst>
      <p:ext uri="{BB962C8B-B14F-4D97-AF65-F5344CB8AC3E}">
        <p14:creationId xmlns:p14="http://schemas.microsoft.com/office/powerpoint/2010/main" val="3222775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smtClean="0">
                <a:solidFill>
                  <a:schemeClr val="tx1"/>
                </a:solidFill>
                <a:effectLst/>
                <a:latin typeface="+mn-lt"/>
                <a:ea typeface="+mn-ea"/>
                <a:cs typeface="+mn-cs"/>
              </a:rPr>
              <a:t>1.36 million people work in healthcare in the Netherlands, and now, many of these people are on the frontline, battling the crisis. </a:t>
            </a:r>
          </a:p>
          <a:p>
            <a:pPr rtl="0" fontAlgn="base"/>
            <a:r>
              <a:rPr lang="en-US" sz="1200" b="0" i="0" kern="1200" dirty="0" smtClean="0">
                <a:solidFill>
                  <a:schemeClr val="tx1"/>
                </a:solidFill>
                <a:effectLst/>
                <a:latin typeface="+mn-lt"/>
                <a:ea typeface="+mn-ea"/>
                <a:cs typeface="+mn-cs"/>
              </a:rPr>
              <a:t>The current pandemic crisis is resulting in a shortage of medical equipment.  </a:t>
            </a:r>
          </a:p>
        </p:txBody>
      </p:sp>
      <p:sp>
        <p:nvSpPr>
          <p:cNvPr id="4" name="Slide Number Placeholder 3"/>
          <p:cNvSpPr>
            <a:spLocks noGrp="1"/>
          </p:cNvSpPr>
          <p:nvPr>
            <p:ph type="sldNum" sz="quarter" idx="10"/>
          </p:nvPr>
        </p:nvSpPr>
        <p:spPr/>
        <p:txBody>
          <a:bodyPr/>
          <a:lstStyle/>
          <a:p>
            <a:fld id="{7F965948-C1EB-4D26-8708-6DCDF6DBD154}" type="slidenum">
              <a:rPr lang="en" smtClean="0"/>
              <a:t>5</a:t>
            </a:fld>
            <a:endParaRPr lang="en-US"/>
          </a:p>
        </p:txBody>
      </p:sp>
    </p:spTree>
    <p:extLst>
      <p:ext uri="{BB962C8B-B14F-4D97-AF65-F5344CB8AC3E}">
        <p14:creationId xmlns:p14="http://schemas.microsoft.com/office/powerpoint/2010/main" val="260122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smtClean="0">
                <a:solidFill>
                  <a:schemeClr val="tx1"/>
                </a:solidFill>
                <a:effectLst/>
                <a:latin typeface="+mn-lt"/>
                <a:ea typeface="+mn-ea"/>
                <a:cs typeface="+mn-cs"/>
              </a:rPr>
              <a:t>In the Netherlands, the </a:t>
            </a:r>
            <a:r>
              <a:rPr lang="en-US" sz="1200" b="0" i="0" kern="1200" dirty="0" err="1" smtClean="0">
                <a:solidFill>
                  <a:schemeClr val="tx1"/>
                </a:solidFill>
                <a:effectLst/>
                <a:latin typeface="+mn-lt"/>
                <a:ea typeface="+mn-ea"/>
                <a:cs typeface="+mn-cs"/>
              </a:rPr>
              <a:t>Landelijk</a:t>
            </a:r>
            <a:r>
              <a:rPr lang="en-US" sz="1200" b="0" i="0" kern="1200" dirty="0" smtClean="0">
                <a:solidFill>
                  <a:schemeClr val="tx1"/>
                </a:solidFill>
                <a:effectLst/>
                <a:latin typeface="+mn-lt"/>
                <a:ea typeface="+mn-ea"/>
                <a:cs typeface="+mn-cs"/>
              </a:rPr>
              <a:t> Consortium </a:t>
            </a:r>
            <a:r>
              <a:rPr lang="en-US" sz="1200" b="0" i="0" kern="1200" dirty="0" err="1" smtClean="0">
                <a:solidFill>
                  <a:schemeClr val="tx1"/>
                </a:solidFill>
                <a:effectLst/>
                <a:latin typeface="+mn-lt"/>
                <a:ea typeface="+mn-ea"/>
                <a:cs typeface="+mn-cs"/>
              </a:rPr>
              <a:t>Hulpmiddelen</a:t>
            </a:r>
            <a:r>
              <a:rPr lang="en-US" sz="1200" b="0" i="0" kern="1200" dirty="0" smtClean="0">
                <a:solidFill>
                  <a:schemeClr val="tx1"/>
                </a:solidFill>
                <a:effectLst/>
                <a:latin typeface="+mn-lt"/>
                <a:ea typeface="+mn-ea"/>
                <a:cs typeface="+mn-cs"/>
              </a:rPr>
              <a:t> (LCH) is working on this day and night. </a:t>
            </a:r>
          </a:p>
          <a:p>
            <a:pPr rtl="0" fontAlgn="base"/>
            <a:r>
              <a:rPr lang="en-US" sz="1200" b="0" i="0" kern="1200" dirty="0" smtClean="0">
                <a:solidFill>
                  <a:schemeClr val="tx1"/>
                </a:solidFill>
                <a:effectLst/>
                <a:latin typeface="+mn-lt"/>
                <a:ea typeface="+mn-ea"/>
                <a:cs typeface="+mn-cs"/>
              </a:rPr>
              <a:t>They receive a lot of e-mails from medical and non-medical manufacturers willing to help. How can we handle these and assure the quality of these new products? </a:t>
            </a:r>
          </a:p>
          <a:p>
            <a:pPr rtl="0" fontAlgn="base"/>
            <a:r>
              <a:rPr lang="en-US" sz="1200" b="0" i="0" kern="1200" dirty="0" smtClean="0">
                <a:solidFill>
                  <a:schemeClr val="tx1"/>
                </a:solidFill>
                <a:effectLst/>
                <a:latin typeface="+mn-lt"/>
                <a:ea typeface="+mn-ea"/>
                <a:cs typeface="+mn-cs"/>
              </a:rPr>
              <a:t>How can we make this process faster? </a:t>
            </a:r>
          </a:p>
          <a:p>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6</a:t>
            </a:fld>
            <a:endParaRPr lang="en-US"/>
          </a:p>
        </p:txBody>
      </p:sp>
    </p:spTree>
    <p:extLst>
      <p:ext uri="{BB962C8B-B14F-4D97-AF65-F5344CB8AC3E}">
        <p14:creationId xmlns:p14="http://schemas.microsoft.com/office/powerpoint/2010/main" val="2079396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8</a:t>
            </a:fld>
            <a:endParaRPr lang="en-US"/>
          </a:p>
        </p:txBody>
      </p:sp>
    </p:spTree>
    <p:extLst>
      <p:ext uri="{BB962C8B-B14F-4D97-AF65-F5344CB8AC3E}">
        <p14:creationId xmlns:p14="http://schemas.microsoft.com/office/powerpoint/2010/main" val="786268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 is </a:t>
            </a:r>
            <a:r>
              <a:rPr lang="en-US" sz="1200" b="0" i="0" kern="1200" dirty="0" err="1" smtClean="0">
                <a:solidFill>
                  <a:schemeClr val="tx1"/>
                </a:solidFill>
                <a:effectLst/>
                <a:latin typeface="+mn-lt"/>
                <a:ea typeface="+mn-ea"/>
                <a:cs typeface="+mn-cs"/>
              </a:rPr>
              <a:t>Soti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Soti</a:t>
            </a:r>
            <a:r>
              <a:rPr lang="en-US" sz="1200" b="0" i="0" kern="1200" dirty="0" smtClean="0">
                <a:solidFill>
                  <a:schemeClr val="tx1"/>
                </a:solidFill>
                <a:effectLst/>
                <a:latin typeface="+mn-lt"/>
                <a:ea typeface="+mn-ea"/>
                <a:cs typeface="+mn-cs"/>
              </a:rPr>
              <a:t> is an e-platform that builds upon what is already available. It helps the LCH bridge the gap between healthcare institutions and manufacturers. </a:t>
            </a:r>
            <a:r>
              <a:rPr lang="en-US" sz="1200" b="0" i="0" kern="1200" dirty="0" err="1" smtClean="0">
                <a:solidFill>
                  <a:schemeClr val="tx1"/>
                </a:solidFill>
                <a:effectLst/>
                <a:latin typeface="+mn-lt"/>
                <a:ea typeface="+mn-ea"/>
                <a:cs typeface="+mn-cs"/>
              </a:rPr>
              <a:t>Soti</a:t>
            </a:r>
            <a:r>
              <a:rPr lang="en-US" sz="1200" b="0" i="0" kern="1200" dirty="0" smtClean="0">
                <a:solidFill>
                  <a:schemeClr val="tx1"/>
                </a:solidFill>
                <a:effectLst/>
                <a:latin typeface="+mn-lt"/>
                <a:ea typeface="+mn-ea"/>
                <a:cs typeface="+mn-cs"/>
              </a:rPr>
              <a:t> shows the demands from the hospitals, offers from manufacturers, and allows LCH to place orders.  </a:t>
            </a:r>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9</a:t>
            </a:fld>
            <a:endParaRPr lang="en-US"/>
          </a:p>
        </p:txBody>
      </p:sp>
    </p:spTree>
    <p:extLst>
      <p:ext uri="{BB962C8B-B14F-4D97-AF65-F5344CB8AC3E}">
        <p14:creationId xmlns:p14="http://schemas.microsoft.com/office/powerpoint/2010/main" val="936982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look at the demand first. </a:t>
            </a:r>
            <a:r>
              <a:rPr lang="en-US" sz="1200" b="0" i="0" kern="1200" dirty="0" err="1" smtClean="0">
                <a:solidFill>
                  <a:schemeClr val="tx1"/>
                </a:solidFill>
                <a:effectLst/>
                <a:latin typeface="+mn-lt"/>
                <a:ea typeface="+mn-ea"/>
                <a:cs typeface="+mn-cs"/>
              </a:rPr>
              <a:t>Soti</a:t>
            </a:r>
            <a:r>
              <a:rPr lang="en-US" sz="1200" b="0" i="0" kern="1200" dirty="0" smtClean="0">
                <a:solidFill>
                  <a:schemeClr val="tx1"/>
                </a:solidFill>
                <a:effectLst/>
                <a:latin typeface="+mn-lt"/>
                <a:ea typeface="+mn-ea"/>
                <a:cs typeface="+mn-cs"/>
              </a:rPr>
              <a:t> incorporates the power of Machine Learning.  How? Right now, hospitals register how much equipment they use every day in the PPE Corona App. </a:t>
            </a:r>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10</a:t>
            </a:fld>
            <a:endParaRPr lang="en-US"/>
          </a:p>
        </p:txBody>
      </p:sp>
    </p:spTree>
    <p:extLst>
      <p:ext uri="{BB962C8B-B14F-4D97-AF65-F5344CB8AC3E}">
        <p14:creationId xmlns:p14="http://schemas.microsoft.com/office/powerpoint/2010/main" val="260795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if we know, the required equipment for hospitals in the coming week, or next two weeks, we can send alerts if there is space to move equipment from hospital A to hospital B, or if it is necessary to place new orders.</a:t>
            </a:r>
            <a:endParaRPr lang="en-US" dirty="0"/>
          </a:p>
        </p:txBody>
      </p:sp>
      <p:sp>
        <p:nvSpPr>
          <p:cNvPr id="4" name="Slide Number Placeholder 3"/>
          <p:cNvSpPr>
            <a:spLocks noGrp="1"/>
          </p:cNvSpPr>
          <p:nvPr>
            <p:ph type="sldNum" sz="quarter" idx="10"/>
          </p:nvPr>
        </p:nvSpPr>
        <p:spPr/>
        <p:txBody>
          <a:bodyPr/>
          <a:lstStyle/>
          <a:p>
            <a:fld id="{7F965948-C1EB-4D26-8708-6DCDF6DBD154}" type="slidenum">
              <a:rPr lang="en" smtClean="0"/>
              <a:t>11</a:t>
            </a:fld>
            <a:endParaRPr lang="en-US"/>
          </a:p>
        </p:txBody>
      </p:sp>
    </p:spTree>
    <p:extLst>
      <p:ext uri="{BB962C8B-B14F-4D97-AF65-F5344CB8AC3E}">
        <p14:creationId xmlns:p14="http://schemas.microsoft.com/office/powerpoint/2010/main" val="2998797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C0810B-F4EC-441F-911B-CDE352817E2E}"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1321396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C0810B-F4EC-441F-911B-CDE352817E2E}"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2041116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C0810B-F4EC-441F-911B-CDE352817E2E}"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372438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C0810B-F4EC-441F-911B-CDE352817E2E}"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2478082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C0810B-F4EC-441F-911B-CDE352817E2E}"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1403875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C0810B-F4EC-441F-911B-CDE352817E2E}" type="datetimeFigureOut">
              <a:rPr lang="en-US" smtClean="0"/>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103863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C0810B-F4EC-441F-911B-CDE352817E2E}" type="datetimeFigureOut">
              <a:rPr lang="en-US" smtClean="0"/>
              <a:t>5/19/2020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94224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C0810B-F4EC-441F-911B-CDE352817E2E}" type="datetimeFigureOut">
              <a:rPr lang="en-US" smtClean="0"/>
              <a:t>5/19/2020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9217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C0810B-F4EC-441F-911B-CDE352817E2E}" type="datetimeFigureOut">
              <a:rPr lang="en-US" smtClean="0"/>
              <a:t>5/19/2020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4095475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C0810B-F4EC-441F-911B-CDE352817E2E}" type="datetimeFigureOut">
              <a:rPr lang="en-US" smtClean="0"/>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225903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C0810B-F4EC-441F-911B-CDE352817E2E}" type="datetimeFigureOut">
              <a:rPr lang="en-US" smtClean="0"/>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09917-0EE9-4677-AF23-789429BE79F5}" type="slidenum">
              <a:rPr lang="en-US" smtClean="0"/>
              <a:t>‹#›</a:t>
            </a:fld>
            <a:endParaRPr lang="en-US"/>
          </a:p>
        </p:txBody>
      </p:sp>
    </p:spTree>
    <p:extLst>
      <p:ext uri="{BB962C8B-B14F-4D97-AF65-F5344CB8AC3E}">
        <p14:creationId xmlns:p14="http://schemas.microsoft.com/office/powerpoint/2010/main" val="3830572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0810B-F4EC-441F-911B-CDE352817E2E}" type="datetimeFigureOut">
              <a:rPr lang="en-US" smtClean="0"/>
              <a:t>5/19/2020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09917-0EE9-4677-AF23-789429BE79F5}" type="slidenum">
              <a:rPr lang="en-US" smtClean="0"/>
              <a:t>‹#›</a:t>
            </a:fld>
            <a:endParaRPr lang="en-US"/>
          </a:p>
        </p:txBody>
      </p:sp>
    </p:spTree>
    <p:extLst>
      <p:ext uri="{BB962C8B-B14F-4D97-AF65-F5344CB8AC3E}">
        <p14:creationId xmlns:p14="http://schemas.microsoft.com/office/powerpoint/2010/main" val="683506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hyperlink" Target="mailto:a.abbasi1@tue.nl" TargetMode="External"/><Relationship Id="rId4" Type="http://schemas.openxmlformats.org/officeDocument/2006/relationships/hyperlink" Target="https://www.jads.nl/pdeng-post-master-data-science.html"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mailto:a.abbasi1@tue.nl" TargetMode="External"/><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hyperlink" Target="mailto:a.abbasi1@tue.nl" TargetMode="External"/><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hyperlink" Target="mailto:a.abbasi1@tue.nl" TargetMode="External"/><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10" Type="http://schemas.openxmlformats.org/officeDocument/2006/relationships/hyperlink" Target="mailto:a.abbasi1@tue.nl" TargetMode="External"/><Relationship Id="rId4" Type="http://schemas.openxmlformats.org/officeDocument/2006/relationships/image" Target="../media/image14.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hyperlink" Target="mailto:a.abbasi1@tue.nl" TargetMode="External"/><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5.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8.png"/><Relationship Id="rId7" Type="http://schemas.openxmlformats.org/officeDocument/2006/relationships/image" Target="../media/image33.png"/><Relationship Id="rId12"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hyperlink" Target="https://www.rivm.nl/en/contact/doing-business-with-rivm" TargetMode="External"/><Relationship Id="rId5" Type="http://schemas.openxmlformats.org/officeDocument/2006/relationships/image" Target="../media/image19.png"/><Relationship Id="rId10"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mailto:a.abbasi1@tue.n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mailto:a.abbasi1@tue.nl" TargetMode="Externa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8.jpe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mailto:a.abbasi1@tue.nl" TargetMode="External"/><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youtube.com/watch?v=W3ZyjMwOD1A" TargetMode="External"/><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jads.nl/" TargetMode="External"/><Relationship Id="rId5" Type="http://schemas.openxmlformats.org/officeDocument/2006/relationships/hyperlink" Target="https://www.linkedin.com/in/aneesa-abbasi/" TargetMode="External"/><Relationship Id="rId4" Type="http://schemas.openxmlformats.org/officeDocument/2006/relationships/hyperlink" Target="mailto:a.abbasi1@tue.n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mailto:a.abbasi1@tue.nl"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hyperlink" Target="mailto:a.abbasi1@tue.n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9" Type="http://schemas.openxmlformats.org/officeDocument/2006/relationships/hyperlink" Target="https://www.rivm.nl/en/contact/doing-business-with-rivm/offers-for-equipment-to-fight-corona-crisi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10.png"/><Relationship Id="rId4" Type="http://schemas.openxmlformats.org/officeDocument/2006/relationships/image" Target="../media/image16.jpeg"/><Relationship Id="rId9" Type="http://schemas.openxmlformats.org/officeDocument/2006/relationships/hyperlink" Target="mailto:a.abbasi1@tue.n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rivm.nl/en/contact/doing-business-with-rivm/offers-for-equipment-to-fight-corona-crisis" TargetMode="External"/><Relationship Id="rId3" Type="http://schemas.openxmlformats.org/officeDocument/2006/relationships/image" Target="../media/image20.jpeg"/><Relationship Id="rId7" Type="http://schemas.openxmlformats.org/officeDocument/2006/relationships/hyperlink" Target="mailto:a.abbasi1@tue.nl" TargetMode="External"/><Relationship Id="rId2" Type="http://schemas.openxmlformats.org/officeDocument/2006/relationships/hyperlink" Target="mailto:middelencorona@nfu.nl" TargetMode="Externa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hyperlink" Target="https://www.rivm.nl/en/contact/doing-business-with-rivm/offers-for-equipment-to-fight-corona-crisis" TargetMode="External"/><Relationship Id="rId3" Type="http://schemas.openxmlformats.org/officeDocument/2006/relationships/image" Target="../media/image16.jpeg"/><Relationship Id="rId7"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4.jpeg"/><Relationship Id="rId9"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26.jpeg"/><Relationship Id="rId9" Type="http://schemas.openxmlformats.org/officeDocument/2006/relationships/hyperlink" Target="mailto:a.abbasi1@tue.n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Our Clients • Data Science Worksh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307975" y="327379"/>
            <a:ext cx="3810043" cy="745065"/>
          </a:xfrm>
          <a:prstGeom prst="rect">
            <a:avLst/>
          </a:prstGeom>
        </p:spPr>
      </p:pic>
      <p:sp>
        <p:nvSpPr>
          <p:cNvPr id="5" name="TextBox 4"/>
          <p:cNvSpPr txBox="1"/>
          <p:nvPr/>
        </p:nvSpPr>
        <p:spPr>
          <a:xfrm>
            <a:off x="3251199" y="2596444"/>
            <a:ext cx="7066845" cy="1015663"/>
          </a:xfrm>
          <a:prstGeom prst="rect">
            <a:avLst/>
          </a:prstGeom>
          <a:noFill/>
        </p:spPr>
        <p:txBody>
          <a:bodyPr wrap="square" rtlCol="0">
            <a:spAutoFit/>
          </a:bodyPr>
          <a:lstStyle/>
          <a:p>
            <a:r>
              <a:rPr lang="en-US" sz="6000" dirty="0" smtClean="0">
                <a:solidFill>
                  <a:srgbClr val="023059"/>
                </a:solidFill>
                <a:latin typeface="Rockwell" panose="02060603020205020403" pitchFamily="18" charset="0"/>
              </a:rPr>
              <a:t>Crises initiative</a:t>
            </a:r>
            <a:endParaRPr lang="en-US" sz="6000" dirty="0">
              <a:solidFill>
                <a:srgbClr val="023059"/>
              </a:solidFill>
              <a:latin typeface="Rockwell" panose="02060603020205020403" pitchFamily="18" charset="0"/>
            </a:endParaRPr>
          </a:p>
        </p:txBody>
      </p:sp>
      <p:sp>
        <p:nvSpPr>
          <p:cNvPr id="6" name="TextBox 5"/>
          <p:cNvSpPr txBox="1"/>
          <p:nvPr/>
        </p:nvSpPr>
        <p:spPr>
          <a:xfrm>
            <a:off x="155575" y="5712178"/>
            <a:ext cx="7707136" cy="369332"/>
          </a:xfrm>
          <a:prstGeom prst="rect">
            <a:avLst/>
          </a:prstGeom>
          <a:noFill/>
        </p:spPr>
        <p:txBody>
          <a:bodyPr wrap="square" rtlCol="0">
            <a:spAutoFit/>
          </a:bodyPr>
          <a:lstStyle/>
          <a:p>
            <a:r>
              <a:rPr lang="en-US" dirty="0" smtClean="0">
                <a:solidFill>
                  <a:srgbClr val="023059"/>
                </a:solidFill>
              </a:rPr>
              <a:t>PDEng data science: </a:t>
            </a:r>
            <a:r>
              <a:rPr lang="en-US" dirty="0">
                <a:solidFill>
                  <a:srgbClr val="023059"/>
                </a:solidFill>
                <a:hlinkClick r:id="rId4"/>
              </a:rPr>
              <a:t>https://www.jads.nl/pdeng-post-master-data-science.html</a:t>
            </a:r>
            <a:endParaRPr lang="en-US" dirty="0">
              <a:solidFill>
                <a:srgbClr val="023059"/>
              </a:solidFill>
            </a:endParaRPr>
          </a:p>
        </p:txBody>
      </p:sp>
      <p:sp>
        <p:nvSpPr>
          <p:cNvPr id="8" name="TextBox 7">
            <a:hlinkClick r:id="rId5"/>
          </p:cNvPr>
          <p:cNvSpPr txBox="1"/>
          <p:nvPr/>
        </p:nvSpPr>
        <p:spPr>
          <a:xfrm>
            <a:off x="164394" y="6378222"/>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pic>
        <p:nvPicPr>
          <p:cNvPr id="1032" name="Picture 8" descr="Atlant volgt richtlijnen RIVM en GGD voor Corona virus - Atl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2954" y="-24695"/>
            <a:ext cx="3900344" cy="200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64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19336" cy="7023100"/>
          </a:xfrm>
          <a:prstGeom prst="rect">
            <a:avLst/>
          </a:prstGeom>
        </p:spPr>
      </p:pic>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4"/>
          <a:stretch>
            <a:fillRect/>
          </a:stretch>
        </p:blipFill>
        <p:spPr>
          <a:xfrm>
            <a:off x="2545057" y="-651913"/>
            <a:ext cx="1712264" cy="425452"/>
          </a:xfrm>
          <a:prstGeom prst="rect">
            <a:avLst/>
          </a:prstGeom>
        </p:spPr>
      </p:pic>
      <p:pic>
        <p:nvPicPr>
          <p:cNvPr id="26" name="Picture 25"/>
          <p:cNvPicPr>
            <a:picLocks noChangeAspect="1"/>
          </p:cNvPicPr>
          <p:nvPr/>
        </p:nvPicPr>
        <p:blipFill>
          <a:blip r:embed="rId5"/>
          <a:stretch>
            <a:fillRect/>
          </a:stretch>
        </p:blipFill>
        <p:spPr>
          <a:xfrm>
            <a:off x="1052300" y="2043433"/>
            <a:ext cx="2318234" cy="1733964"/>
          </a:xfrm>
          <a:prstGeom prst="rect">
            <a:avLst/>
          </a:prstGeom>
        </p:spPr>
      </p:pic>
      <p:sp>
        <p:nvSpPr>
          <p:cNvPr id="27" name="TextBox 26"/>
          <p:cNvSpPr txBox="1"/>
          <p:nvPr/>
        </p:nvSpPr>
        <p:spPr>
          <a:xfrm>
            <a:off x="1251057" y="42042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pic>
        <p:nvPicPr>
          <p:cNvPr id="28" name="Picture 27"/>
          <p:cNvPicPr>
            <a:picLocks noChangeAspect="1"/>
          </p:cNvPicPr>
          <p:nvPr/>
        </p:nvPicPr>
        <p:blipFill rotWithShape="1">
          <a:blip r:embed="rId6"/>
          <a:srcRect l="652" t="8307" r="1" b="7087"/>
          <a:stretch/>
        </p:blipFill>
        <p:spPr>
          <a:xfrm>
            <a:off x="4064000" y="1458343"/>
            <a:ext cx="7210469" cy="4040758"/>
          </a:xfrm>
          <a:prstGeom prst="rect">
            <a:avLst/>
          </a:prstGeom>
        </p:spPr>
      </p:pic>
      <p:sp>
        <p:nvSpPr>
          <p:cNvPr id="29" name="Rectangle 28"/>
          <p:cNvSpPr/>
          <p:nvPr/>
        </p:nvSpPr>
        <p:spPr>
          <a:xfrm>
            <a:off x="7645555" y="1447347"/>
            <a:ext cx="3517745" cy="405175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7791160" y="1911785"/>
            <a:ext cx="1165063" cy="369332"/>
          </a:xfrm>
          <a:prstGeom prst="rect">
            <a:avLst/>
          </a:prstGeom>
          <a:noFill/>
        </p:spPr>
        <p:txBody>
          <a:bodyPr wrap="none" rtlCol="0">
            <a:spAutoFit/>
          </a:bodyPr>
          <a:lstStyle/>
          <a:p>
            <a:r>
              <a:rPr lang="en-US" b="1" dirty="0">
                <a:solidFill>
                  <a:srgbClr val="BF0426"/>
                </a:solidFill>
              </a:rPr>
              <a:t>Hospital A</a:t>
            </a:r>
          </a:p>
        </p:txBody>
      </p:sp>
      <p:sp>
        <p:nvSpPr>
          <p:cNvPr id="31" name="TextBox 30"/>
          <p:cNvSpPr txBox="1"/>
          <p:nvPr/>
        </p:nvSpPr>
        <p:spPr>
          <a:xfrm>
            <a:off x="8115377" y="3473223"/>
            <a:ext cx="1155445" cy="369332"/>
          </a:xfrm>
          <a:prstGeom prst="rect">
            <a:avLst/>
          </a:prstGeom>
          <a:noFill/>
        </p:spPr>
        <p:txBody>
          <a:bodyPr wrap="none" rtlCol="0">
            <a:spAutoFit/>
          </a:bodyPr>
          <a:lstStyle/>
          <a:p>
            <a:r>
              <a:rPr lang="en-US" b="1" dirty="0">
                <a:solidFill>
                  <a:srgbClr val="023059"/>
                </a:solidFill>
              </a:rPr>
              <a:t>Hospital B</a:t>
            </a:r>
          </a:p>
        </p:txBody>
      </p:sp>
      <p:sp>
        <p:nvSpPr>
          <p:cNvPr id="32" name="TextBox 31"/>
          <p:cNvSpPr txBox="1"/>
          <p:nvPr/>
        </p:nvSpPr>
        <p:spPr>
          <a:xfrm rot="16200000">
            <a:off x="1666839" y="2236022"/>
            <a:ext cx="4171873" cy="400110"/>
          </a:xfrm>
          <a:prstGeom prst="rect">
            <a:avLst/>
          </a:prstGeom>
          <a:noFill/>
        </p:spPr>
        <p:txBody>
          <a:bodyPr wrap="square" rtlCol="0">
            <a:spAutoFit/>
          </a:bodyPr>
          <a:lstStyle/>
          <a:p>
            <a:r>
              <a:rPr lang="en-US" sz="2000" dirty="0">
                <a:solidFill>
                  <a:srgbClr val="5A6E80"/>
                </a:solidFill>
                <a:latin typeface="+mj-lt"/>
              </a:rPr>
              <a:t>Number of masks needed</a:t>
            </a:r>
            <a:endParaRPr lang="en-US" sz="1200" dirty="0">
              <a:solidFill>
                <a:srgbClr val="5A6E80"/>
              </a:solidFill>
              <a:latin typeface="+mj-lt"/>
            </a:endParaRPr>
          </a:p>
        </p:txBody>
      </p:sp>
      <p:sp>
        <p:nvSpPr>
          <p:cNvPr id="34" name="TextBox 33"/>
          <p:cNvSpPr txBox="1"/>
          <p:nvPr/>
        </p:nvSpPr>
        <p:spPr>
          <a:xfrm>
            <a:off x="5443617" y="5680732"/>
            <a:ext cx="1439783" cy="400110"/>
          </a:xfrm>
          <a:prstGeom prst="rect">
            <a:avLst/>
          </a:prstGeom>
          <a:noFill/>
        </p:spPr>
        <p:txBody>
          <a:bodyPr wrap="square" rtlCol="0">
            <a:spAutoFit/>
          </a:bodyPr>
          <a:lstStyle/>
          <a:p>
            <a:r>
              <a:rPr lang="en-US" sz="2000" dirty="0">
                <a:solidFill>
                  <a:srgbClr val="5A6E80"/>
                </a:solidFill>
                <a:latin typeface="+mj-lt"/>
              </a:rPr>
              <a:t>Past</a:t>
            </a:r>
            <a:endParaRPr lang="en-US" sz="1200" dirty="0">
              <a:solidFill>
                <a:srgbClr val="5A6E80"/>
              </a:solidFill>
              <a:latin typeface="+mj-lt"/>
            </a:endParaRPr>
          </a:p>
        </p:txBody>
      </p:sp>
      <p:cxnSp>
        <p:nvCxnSpPr>
          <p:cNvPr id="41" name="Straight Arrow Connector 40"/>
          <p:cNvCxnSpPr/>
          <p:nvPr/>
        </p:nvCxnSpPr>
        <p:spPr>
          <a:xfrm flipH="1" flipV="1">
            <a:off x="4257321" y="5664200"/>
            <a:ext cx="3266619" cy="4085"/>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7"/>
          <a:stretch>
            <a:fillRect/>
          </a:stretch>
        </p:blipFill>
        <p:spPr>
          <a:xfrm>
            <a:off x="10783043" y="705618"/>
            <a:ext cx="1205190" cy="1256997"/>
          </a:xfrm>
          <a:prstGeom prst="rect">
            <a:avLst/>
          </a:prstGeom>
        </p:spPr>
      </p:pic>
      <p:sp>
        <p:nvSpPr>
          <p:cNvPr id="16" name="TextBox 15">
            <a:hlinkClick r:id="rId8"/>
          </p:cNvPr>
          <p:cNvSpPr txBox="1"/>
          <p:nvPr/>
        </p:nvSpPr>
        <p:spPr>
          <a:xfrm>
            <a:off x="225778" y="6310489"/>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34636157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19336" cy="7023100"/>
          </a:xfrm>
          <a:prstGeom prst="rect">
            <a:avLst/>
          </a:prstGeom>
        </p:spPr>
      </p:pic>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4"/>
          <a:stretch>
            <a:fillRect/>
          </a:stretch>
        </p:blipFill>
        <p:spPr>
          <a:xfrm>
            <a:off x="2545057" y="-651913"/>
            <a:ext cx="1712264" cy="425452"/>
          </a:xfrm>
          <a:prstGeom prst="rect">
            <a:avLst/>
          </a:prstGeom>
        </p:spPr>
      </p:pic>
      <p:pic>
        <p:nvPicPr>
          <p:cNvPr id="26" name="Picture 25"/>
          <p:cNvPicPr>
            <a:picLocks noChangeAspect="1"/>
          </p:cNvPicPr>
          <p:nvPr/>
        </p:nvPicPr>
        <p:blipFill>
          <a:blip r:embed="rId5"/>
          <a:stretch>
            <a:fillRect/>
          </a:stretch>
        </p:blipFill>
        <p:spPr>
          <a:xfrm>
            <a:off x="1052300" y="2043433"/>
            <a:ext cx="2318234" cy="1733964"/>
          </a:xfrm>
          <a:prstGeom prst="rect">
            <a:avLst/>
          </a:prstGeom>
        </p:spPr>
      </p:pic>
      <p:sp>
        <p:nvSpPr>
          <p:cNvPr id="27" name="TextBox 26"/>
          <p:cNvSpPr txBox="1"/>
          <p:nvPr/>
        </p:nvSpPr>
        <p:spPr>
          <a:xfrm>
            <a:off x="1251057" y="42042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pic>
        <p:nvPicPr>
          <p:cNvPr id="28" name="Picture 27"/>
          <p:cNvPicPr>
            <a:picLocks noChangeAspect="1"/>
          </p:cNvPicPr>
          <p:nvPr/>
        </p:nvPicPr>
        <p:blipFill rotWithShape="1">
          <a:blip r:embed="rId6"/>
          <a:srcRect l="652" t="8307" r="1" b="7087"/>
          <a:stretch/>
        </p:blipFill>
        <p:spPr>
          <a:xfrm>
            <a:off x="4064000" y="1458343"/>
            <a:ext cx="7210469" cy="4040758"/>
          </a:xfrm>
          <a:prstGeom prst="rect">
            <a:avLst/>
          </a:prstGeom>
        </p:spPr>
      </p:pic>
      <p:sp>
        <p:nvSpPr>
          <p:cNvPr id="30" name="TextBox 29"/>
          <p:cNvSpPr txBox="1"/>
          <p:nvPr/>
        </p:nvSpPr>
        <p:spPr>
          <a:xfrm>
            <a:off x="7791160" y="1911785"/>
            <a:ext cx="1165063" cy="369332"/>
          </a:xfrm>
          <a:prstGeom prst="rect">
            <a:avLst/>
          </a:prstGeom>
          <a:noFill/>
        </p:spPr>
        <p:txBody>
          <a:bodyPr wrap="none" rtlCol="0">
            <a:spAutoFit/>
          </a:bodyPr>
          <a:lstStyle/>
          <a:p>
            <a:r>
              <a:rPr lang="en-US" b="1" dirty="0">
                <a:solidFill>
                  <a:srgbClr val="BF0426"/>
                </a:solidFill>
              </a:rPr>
              <a:t>Hospital A</a:t>
            </a:r>
          </a:p>
        </p:txBody>
      </p:sp>
      <p:sp>
        <p:nvSpPr>
          <p:cNvPr id="31" name="TextBox 30"/>
          <p:cNvSpPr txBox="1"/>
          <p:nvPr/>
        </p:nvSpPr>
        <p:spPr>
          <a:xfrm>
            <a:off x="8115377" y="3473223"/>
            <a:ext cx="1155445" cy="369332"/>
          </a:xfrm>
          <a:prstGeom prst="rect">
            <a:avLst/>
          </a:prstGeom>
          <a:noFill/>
        </p:spPr>
        <p:txBody>
          <a:bodyPr wrap="none" rtlCol="0">
            <a:spAutoFit/>
          </a:bodyPr>
          <a:lstStyle/>
          <a:p>
            <a:r>
              <a:rPr lang="en-US" b="1" dirty="0">
                <a:solidFill>
                  <a:srgbClr val="023059"/>
                </a:solidFill>
              </a:rPr>
              <a:t>Hospital B</a:t>
            </a:r>
          </a:p>
        </p:txBody>
      </p:sp>
      <p:sp>
        <p:nvSpPr>
          <p:cNvPr id="32" name="TextBox 31"/>
          <p:cNvSpPr txBox="1"/>
          <p:nvPr/>
        </p:nvSpPr>
        <p:spPr>
          <a:xfrm rot="16200000">
            <a:off x="1666839" y="2236022"/>
            <a:ext cx="4171873" cy="400110"/>
          </a:xfrm>
          <a:prstGeom prst="rect">
            <a:avLst/>
          </a:prstGeom>
          <a:noFill/>
        </p:spPr>
        <p:txBody>
          <a:bodyPr wrap="square" rtlCol="0">
            <a:spAutoFit/>
          </a:bodyPr>
          <a:lstStyle/>
          <a:p>
            <a:r>
              <a:rPr lang="en-US" sz="2000" dirty="0">
                <a:solidFill>
                  <a:srgbClr val="5A6E80"/>
                </a:solidFill>
                <a:latin typeface="+mj-lt"/>
              </a:rPr>
              <a:t>Number of masks needed</a:t>
            </a:r>
            <a:endParaRPr lang="en-US" sz="1200" dirty="0">
              <a:solidFill>
                <a:srgbClr val="5A6E80"/>
              </a:solidFill>
              <a:latin typeface="+mj-lt"/>
            </a:endParaRPr>
          </a:p>
        </p:txBody>
      </p:sp>
      <p:sp>
        <p:nvSpPr>
          <p:cNvPr id="16" name="TextBox 15"/>
          <p:cNvSpPr txBox="1"/>
          <p:nvPr/>
        </p:nvSpPr>
        <p:spPr>
          <a:xfrm>
            <a:off x="5443617" y="5680732"/>
            <a:ext cx="1439783" cy="400110"/>
          </a:xfrm>
          <a:prstGeom prst="rect">
            <a:avLst/>
          </a:prstGeom>
          <a:noFill/>
        </p:spPr>
        <p:txBody>
          <a:bodyPr wrap="square" rtlCol="0">
            <a:spAutoFit/>
          </a:bodyPr>
          <a:lstStyle/>
          <a:p>
            <a:r>
              <a:rPr lang="en-US" sz="2000" dirty="0">
                <a:solidFill>
                  <a:srgbClr val="5A6E80"/>
                </a:solidFill>
                <a:latin typeface="+mj-lt"/>
              </a:rPr>
              <a:t>Past</a:t>
            </a:r>
            <a:endParaRPr lang="en-US" sz="1200" dirty="0">
              <a:solidFill>
                <a:srgbClr val="5A6E80"/>
              </a:solidFill>
              <a:latin typeface="+mj-lt"/>
            </a:endParaRPr>
          </a:p>
        </p:txBody>
      </p:sp>
      <p:cxnSp>
        <p:nvCxnSpPr>
          <p:cNvPr id="17" name="Straight Arrow Connector 16"/>
          <p:cNvCxnSpPr/>
          <p:nvPr/>
        </p:nvCxnSpPr>
        <p:spPr>
          <a:xfrm flipH="1" flipV="1">
            <a:off x="4257321" y="5664200"/>
            <a:ext cx="3266619" cy="4085"/>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676341" y="5680732"/>
            <a:ext cx="3436159" cy="0"/>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956223" y="5770174"/>
            <a:ext cx="1439783" cy="400110"/>
          </a:xfrm>
          <a:prstGeom prst="rect">
            <a:avLst/>
          </a:prstGeom>
          <a:noFill/>
        </p:spPr>
        <p:txBody>
          <a:bodyPr wrap="square" rtlCol="0">
            <a:spAutoFit/>
          </a:bodyPr>
          <a:lstStyle/>
          <a:p>
            <a:r>
              <a:rPr lang="en-US" sz="2000" dirty="0">
                <a:solidFill>
                  <a:srgbClr val="5A6E80"/>
                </a:solidFill>
                <a:latin typeface="+mj-lt"/>
              </a:rPr>
              <a:t>Future</a:t>
            </a:r>
            <a:endParaRPr lang="en-US" sz="1200" dirty="0">
              <a:solidFill>
                <a:srgbClr val="5A6E80"/>
              </a:solidFill>
              <a:latin typeface="+mj-lt"/>
            </a:endParaRPr>
          </a:p>
        </p:txBody>
      </p:sp>
      <p:pic>
        <p:nvPicPr>
          <p:cNvPr id="23" name="Picture 22"/>
          <p:cNvPicPr>
            <a:picLocks noChangeAspect="1"/>
          </p:cNvPicPr>
          <p:nvPr/>
        </p:nvPicPr>
        <p:blipFill>
          <a:blip r:embed="rId7"/>
          <a:stretch>
            <a:fillRect/>
          </a:stretch>
        </p:blipFill>
        <p:spPr>
          <a:xfrm>
            <a:off x="10783043" y="705618"/>
            <a:ext cx="1205190" cy="1256997"/>
          </a:xfrm>
          <a:prstGeom prst="rect">
            <a:avLst/>
          </a:prstGeom>
        </p:spPr>
      </p:pic>
      <p:sp>
        <p:nvSpPr>
          <p:cNvPr id="18" name="TextBox 17">
            <a:hlinkClick r:id="rId8"/>
          </p:cNvPr>
          <p:cNvSpPr txBox="1"/>
          <p:nvPr/>
        </p:nvSpPr>
        <p:spPr>
          <a:xfrm>
            <a:off x="225778" y="6310489"/>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2376068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19336" cy="7023100"/>
          </a:xfrm>
          <a:prstGeom prst="rect">
            <a:avLst/>
          </a:prstGeom>
        </p:spPr>
      </p:pic>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4"/>
          <a:stretch>
            <a:fillRect/>
          </a:stretch>
        </p:blipFill>
        <p:spPr>
          <a:xfrm>
            <a:off x="2545057" y="-651913"/>
            <a:ext cx="1712264" cy="425452"/>
          </a:xfrm>
          <a:prstGeom prst="rect">
            <a:avLst/>
          </a:prstGeom>
        </p:spPr>
      </p:pic>
      <p:pic>
        <p:nvPicPr>
          <p:cNvPr id="26" name="Picture 25"/>
          <p:cNvPicPr>
            <a:picLocks noChangeAspect="1"/>
          </p:cNvPicPr>
          <p:nvPr/>
        </p:nvPicPr>
        <p:blipFill>
          <a:blip r:embed="rId5"/>
          <a:stretch>
            <a:fillRect/>
          </a:stretch>
        </p:blipFill>
        <p:spPr>
          <a:xfrm>
            <a:off x="1052300" y="2043433"/>
            <a:ext cx="2318234" cy="1733964"/>
          </a:xfrm>
          <a:prstGeom prst="rect">
            <a:avLst/>
          </a:prstGeom>
        </p:spPr>
      </p:pic>
      <p:sp>
        <p:nvSpPr>
          <p:cNvPr id="27" name="TextBox 26"/>
          <p:cNvSpPr txBox="1"/>
          <p:nvPr/>
        </p:nvSpPr>
        <p:spPr>
          <a:xfrm>
            <a:off x="1251057" y="42042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pic>
        <p:nvPicPr>
          <p:cNvPr id="28" name="Picture 27"/>
          <p:cNvPicPr>
            <a:picLocks noChangeAspect="1"/>
          </p:cNvPicPr>
          <p:nvPr/>
        </p:nvPicPr>
        <p:blipFill rotWithShape="1">
          <a:blip r:embed="rId6"/>
          <a:srcRect l="652" t="8307" r="1" b="7087"/>
          <a:stretch/>
        </p:blipFill>
        <p:spPr>
          <a:xfrm>
            <a:off x="4064000" y="1458343"/>
            <a:ext cx="7210469" cy="4040758"/>
          </a:xfrm>
          <a:prstGeom prst="rect">
            <a:avLst/>
          </a:prstGeom>
        </p:spPr>
      </p:pic>
      <p:sp>
        <p:nvSpPr>
          <p:cNvPr id="30" name="TextBox 29"/>
          <p:cNvSpPr txBox="1"/>
          <p:nvPr/>
        </p:nvSpPr>
        <p:spPr>
          <a:xfrm>
            <a:off x="7791160" y="1911785"/>
            <a:ext cx="1165063" cy="369332"/>
          </a:xfrm>
          <a:prstGeom prst="rect">
            <a:avLst/>
          </a:prstGeom>
          <a:noFill/>
        </p:spPr>
        <p:txBody>
          <a:bodyPr wrap="none" rtlCol="0">
            <a:spAutoFit/>
          </a:bodyPr>
          <a:lstStyle/>
          <a:p>
            <a:r>
              <a:rPr lang="en-US" b="1" dirty="0">
                <a:solidFill>
                  <a:srgbClr val="BF0426"/>
                </a:solidFill>
              </a:rPr>
              <a:t>Hospital A</a:t>
            </a:r>
          </a:p>
        </p:txBody>
      </p:sp>
      <p:sp>
        <p:nvSpPr>
          <p:cNvPr id="31" name="TextBox 30"/>
          <p:cNvSpPr txBox="1"/>
          <p:nvPr/>
        </p:nvSpPr>
        <p:spPr>
          <a:xfrm>
            <a:off x="8115377" y="3473223"/>
            <a:ext cx="1155445" cy="369332"/>
          </a:xfrm>
          <a:prstGeom prst="rect">
            <a:avLst/>
          </a:prstGeom>
          <a:noFill/>
        </p:spPr>
        <p:txBody>
          <a:bodyPr wrap="none" rtlCol="0">
            <a:spAutoFit/>
          </a:bodyPr>
          <a:lstStyle/>
          <a:p>
            <a:r>
              <a:rPr lang="en-US" b="1" dirty="0">
                <a:solidFill>
                  <a:srgbClr val="023059"/>
                </a:solidFill>
              </a:rPr>
              <a:t>Hospital B</a:t>
            </a:r>
          </a:p>
        </p:txBody>
      </p:sp>
      <p:sp>
        <p:nvSpPr>
          <p:cNvPr id="32" name="TextBox 31"/>
          <p:cNvSpPr txBox="1"/>
          <p:nvPr/>
        </p:nvSpPr>
        <p:spPr>
          <a:xfrm rot="16200000">
            <a:off x="1666839" y="2236022"/>
            <a:ext cx="4171873" cy="400110"/>
          </a:xfrm>
          <a:prstGeom prst="rect">
            <a:avLst/>
          </a:prstGeom>
          <a:noFill/>
        </p:spPr>
        <p:txBody>
          <a:bodyPr wrap="square" rtlCol="0">
            <a:spAutoFit/>
          </a:bodyPr>
          <a:lstStyle/>
          <a:p>
            <a:r>
              <a:rPr lang="en-US" sz="2000" dirty="0">
                <a:solidFill>
                  <a:srgbClr val="5A6E80"/>
                </a:solidFill>
                <a:latin typeface="+mj-lt"/>
              </a:rPr>
              <a:t>Number of masks needed</a:t>
            </a:r>
            <a:endParaRPr lang="en-US" sz="1200" dirty="0">
              <a:solidFill>
                <a:srgbClr val="5A6E80"/>
              </a:solidFill>
              <a:latin typeface="+mj-lt"/>
            </a:endParaRPr>
          </a:p>
        </p:txBody>
      </p:sp>
      <p:cxnSp>
        <p:nvCxnSpPr>
          <p:cNvPr id="4" name="Straight Arrow Connector 3"/>
          <p:cNvCxnSpPr/>
          <p:nvPr/>
        </p:nvCxnSpPr>
        <p:spPr>
          <a:xfrm>
            <a:off x="10845800" y="2281117"/>
            <a:ext cx="12700" cy="1312983"/>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43617" y="5680732"/>
            <a:ext cx="1439783" cy="400110"/>
          </a:xfrm>
          <a:prstGeom prst="rect">
            <a:avLst/>
          </a:prstGeom>
          <a:noFill/>
        </p:spPr>
        <p:txBody>
          <a:bodyPr wrap="square" rtlCol="0">
            <a:spAutoFit/>
          </a:bodyPr>
          <a:lstStyle/>
          <a:p>
            <a:r>
              <a:rPr lang="en-US" sz="2000" dirty="0">
                <a:solidFill>
                  <a:srgbClr val="5A6E80"/>
                </a:solidFill>
                <a:latin typeface="+mj-lt"/>
              </a:rPr>
              <a:t>Past</a:t>
            </a:r>
            <a:endParaRPr lang="en-US" sz="1200" dirty="0">
              <a:solidFill>
                <a:srgbClr val="5A6E80"/>
              </a:solidFill>
              <a:latin typeface="+mj-lt"/>
            </a:endParaRPr>
          </a:p>
        </p:txBody>
      </p:sp>
      <p:cxnSp>
        <p:nvCxnSpPr>
          <p:cNvPr id="17" name="Straight Arrow Connector 16"/>
          <p:cNvCxnSpPr/>
          <p:nvPr/>
        </p:nvCxnSpPr>
        <p:spPr>
          <a:xfrm flipH="1" flipV="1">
            <a:off x="4257321" y="5664200"/>
            <a:ext cx="3266619" cy="4085"/>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676341" y="5680732"/>
            <a:ext cx="3436159" cy="0"/>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956223" y="5770174"/>
            <a:ext cx="1439783" cy="400110"/>
          </a:xfrm>
          <a:prstGeom prst="rect">
            <a:avLst/>
          </a:prstGeom>
          <a:noFill/>
        </p:spPr>
        <p:txBody>
          <a:bodyPr wrap="square" rtlCol="0">
            <a:spAutoFit/>
          </a:bodyPr>
          <a:lstStyle/>
          <a:p>
            <a:r>
              <a:rPr lang="en-US" sz="2000" dirty="0">
                <a:solidFill>
                  <a:srgbClr val="5A6E80"/>
                </a:solidFill>
                <a:latin typeface="+mj-lt"/>
              </a:rPr>
              <a:t>Future</a:t>
            </a:r>
            <a:endParaRPr lang="en-US" sz="1200" dirty="0">
              <a:solidFill>
                <a:srgbClr val="5A6E80"/>
              </a:solidFill>
              <a:latin typeface="+mj-lt"/>
            </a:endParaRPr>
          </a:p>
        </p:txBody>
      </p:sp>
      <p:pic>
        <p:nvPicPr>
          <p:cNvPr id="18" name="Picture 17"/>
          <p:cNvPicPr>
            <a:picLocks noChangeAspect="1"/>
          </p:cNvPicPr>
          <p:nvPr/>
        </p:nvPicPr>
        <p:blipFill>
          <a:blip r:embed="rId7"/>
          <a:stretch>
            <a:fillRect/>
          </a:stretch>
        </p:blipFill>
        <p:spPr>
          <a:xfrm>
            <a:off x="10783043" y="705618"/>
            <a:ext cx="1205190" cy="1256997"/>
          </a:xfrm>
          <a:prstGeom prst="rect">
            <a:avLst/>
          </a:prstGeom>
        </p:spPr>
      </p:pic>
      <p:sp>
        <p:nvSpPr>
          <p:cNvPr id="19" name="TextBox 18">
            <a:hlinkClick r:id="rId8"/>
          </p:cNvPr>
          <p:cNvSpPr txBox="1"/>
          <p:nvPr/>
        </p:nvSpPr>
        <p:spPr>
          <a:xfrm>
            <a:off x="225778" y="6310489"/>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2724666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19336" cy="7023100"/>
          </a:xfrm>
          <a:prstGeom prst="rect">
            <a:avLst/>
          </a:prstGeom>
        </p:spPr>
      </p:pic>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4"/>
          <a:stretch>
            <a:fillRect/>
          </a:stretch>
        </p:blipFill>
        <p:spPr>
          <a:xfrm>
            <a:off x="2545057" y="-651913"/>
            <a:ext cx="1712264" cy="425452"/>
          </a:xfrm>
          <a:prstGeom prst="rect">
            <a:avLst/>
          </a:prstGeom>
        </p:spPr>
      </p:pic>
      <p:pic>
        <p:nvPicPr>
          <p:cNvPr id="26" name="Picture 25"/>
          <p:cNvPicPr>
            <a:picLocks noChangeAspect="1"/>
          </p:cNvPicPr>
          <p:nvPr/>
        </p:nvPicPr>
        <p:blipFill>
          <a:blip r:embed="rId5"/>
          <a:stretch>
            <a:fillRect/>
          </a:stretch>
        </p:blipFill>
        <p:spPr>
          <a:xfrm>
            <a:off x="1052300" y="2043433"/>
            <a:ext cx="2318234" cy="1733964"/>
          </a:xfrm>
          <a:prstGeom prst="rect">
            <a:avLst/>
          </a:prstGeom>
        </p:spPr>
      </p:pic>
      <p:sp>
        <p:nvSpPr>
          <p:cNvPr id="27" name="TextBox 26"/>
          <p:cNvSpPr txBox="1"/>
          <p:nvPr/>
        </p:nvSpPr>
        <p:spPr>
          <a:xfrm>
            <a:off x="1251057" y="42042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pic>
        <p:nvPicPr>
          <p:cNvPr id="28" name="Picture 27"/>
          <p:cNvPicPr>
            <a:picLocks noChangeAspect="1"/>
          </p:cNvPicPr>
          <p:nvPr/>
        </p:nvPicPr>
        <p:blipFill rotWithShape="1">
          <a:blip r:embed="rId6"/>
          <a:srcRect l="652" t="8307" r="1" b="7087"/>
          <a:stretch/>
        </p:blipFill>
        <p:spPr>
          <a:xfrm>
            <a:off x="4064000" y="1458343"/>
            <a:ext cx="7210469" cy="4040758"/>
          </a:xfrm>
          <a:prstGeom prst="rect">
            <a:avLst/>
          </a:prstGeom>
        </p:spPr>
      </p:pic>
      <p:sp>
        <p:nvSpPr>
          <p:cNvPr id="30" name="TextBox 29"/>
          <p:cNvSpPr txBox="1"/>
          <p:nvPr/>
        </p:nvSpPr>
        <p:spPr>
          <a:xfrm>
            <a:off x="7791160" y="1911785"/>
            <a:ext cx="1165063" cy="369332"/>
          </a:xfrm>
          <a:prstGeom prst="rect">
            <a:avLst/>
          </a:prstGeom>
          <a:noFill/>
        </p:spPr>
        <p:txBody>
          <a:bodyPr wrap="none" rtlCol="0">
            <a:spAutoFit/>
          </a:bodyPr>
          <a:lstStyle/>
          <a:p>
            <a:r>
              <a:rPr lang="en-US" b="1" dirty="0">
                <a:solidFill>
                  <a:srgbClr val="BF0426"/>
                </a:solidFill>
              </a:rPr>
              <a:t>Hospital A</a:t>
            </a:r>
          </a:p>
        </p:txBody>
      </p:sp>
      <p:sp>
        <p:nvSpPr>
          <p:cNvPr id="31" name="TextBox 30"/>
          <p:cNvSpPr txBox="1"/>
          <p:nvPr/>
        </p:nvSpPr>
        <p:spPr>
          <a:xfrm>
            <a:off x="8115377" y="3473223"/>
            <a:ext cx="1155445" cy="369332"/>
          </a:xfrm>
          <a:prstGeom prst="rect">
            <a:avLst/>
          </a:prstGeom>
          <a:noFill/>
        </p:spPr>
        <p:txBody>
          <a:bodyPr wrap="none" rtlCol="0">
            <a:spAutoFit/>
          </a:bodyPr>
          <a:lstStyle/>
          <a:p>
            <a:r>
              <a:rPr lang="en-US" b="1" dirty="0">
                <a:solidFill>
                  <a:srgbClr val="023059"/>
                </a:solidFill>
              </a:rPr>
              <a:t>Hospital B</a:t>
            </a:r>
          </a:p>
        </p:txBody>
      </p:sp>
      <p:sp>
        <p:nvSpPr>
          <p:cNvPr id="32" name="TextBox 31"/>
          <p:cNvSpPr txBox="1"/>
          <p:nvPr/>
        </p:nvSpPr>
        <p:spPr>
          <a:xfrm rot="16200000">
            <a:off x="1666839" y="2236022"/>
            <a:ext cx="4171873" cy="400110"/>
          </a:xfrm>
          <a:prstGeom prst="rect">
            <a:avLst/>
          </a:prstGeom>
          <a:noFill/>
        </p:spPr>
        <p:txBody>
          <a:bodyPr wrap="square" rtlCol="0">
            <a:spAutoFit/>
          </a:bodyPr>
          <a:lstStyle/>
          <a:p>
            <a:r>
              <a:rPr lang="en-US" sz="2000" dirty="0">
                <a:solidFill>
                  <a:srgbClr val="5A6E80"/>
                </a:solidFill>
                <a:latin typeface="+mj-lt"/>
              </a:rPr>
              <a:t>Number of masks needed</a:t>
            </a:r>
            <a:endParaRPr lang="en-US" sz="1200" dirty="0">
              <a:solidFill>
                <a:srgbClr val="5A6E80"/>
              </a:solidFill>
              <a:latin typeface="+mj-lt"/>
            </a:endParaRPr>
          </a:p>
        </p:txBody>
      </p:sp>
      <p:cxnSp>
        <p:nvCxnSpPr>
          <p:cNvPr id="4" name="Straight Arrow Connector 3"/>
          <p:cNvCxnSpPr/>
          <p:nvPr/>
        </p:nvCxnSpPr>
        <p:spPr>
          <a:xfrm>
            <a:off x="10845800" y="2281117"/>
            <a:ext cx="12700" cy="1312983"/>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43617" y="5680732"/>
            <a:ext cx="1439783" cy="400110"/>
          </a:xfrm>
          <a:prstGeom prst="rect">
            <a:avLst/>
          </a:prstGeom>
          <a:noFill/>
        </p:spPr>
        <p:txBody>
          <a:bodyPr wrap="square" rtlCol="0">
            <a:spAutoFit/>
          </a:bodyPr>
          <a:lstStyle/>
          <a:p>
            <a:r>
              <a:rPr lang="en-US" sz="2000" dirty="0">
                <a:solidFill>
                  <a:srgbClr val="5A6E80"/>
                </a:solidFill>
                <a:latin typeface="+mj-lt"/>
              </a:rPr>
              <a:t>Past</a:t>
            </a:r>
            <a:endParaRPr lang="en-US" sz="1200" dirty="0">
              <a:solidFill>
                <a:srgbClr val="5A6E80"/>
              </a:solidFill>
              <a:latin typeface="+mj-lt"/>
            </a:endParaRPr>
          </a:p>
        </p:txBody>
      </p:sp>
      <p:cxnSp>
        <p:nvCxnSpPr>
          <p:cNvPr id="17" name="Straight Arrow Connector 16"/>
          <p:cNvCxnSpPr/>
          <p:nvPr/>
        </p:nvCxnSpPr>
        <p:spPr>
          <a:xfrm flipH="1" flipV="1">
            <a:off x="4257321" y="5664200"/>
            <a:ext cx="3266619" cy="4085"/>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676341" y="5680732"/>
            <a:ext cx="3436159" cy="0"/>
          </a:xfrm>
          <a:prstGeom prst="straightConnector1">
            <a:avLst/>
          </a:prstGeom>
          <a:ln w="28575">
            <a:solidFill>
              <a:srgbClr val="5A6E8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956223" y="5770174"/>
            <a:ext cx="1439783" cy="400110"/>
          </a:xfrm>
          <a:prstGeom prst="rect">
            <a:avLst/>
          </a:prstGeom>
          <a:noFill/>
        </p:spPr>
        <p:txBody>
          <a:bodyPr wrap="square" rtlCol="0">
            <a:spAutoFit/>
          </a:bodyPr>
          <a:lstStyle/>
          <a:p>
            <a:r>
              <a:rPr lang="en-US" sz="2000" dirty="0">
                <a:solidFill>
                  <a:srgbClr val="5A6E80"/>
                </a:solidFill>
                <a:latin typeface="+mj-lt"/>
              </a:rPr>
              <a:t>Future</a:t>
            </a:r>
            <a:endParaRPr lang="en-US" sz="1200" dirty="0">
              <a:solidFill>
                <a:srgbClr val="5A6E80"/>
              </a:solidFill>
              <a:latin typeface="+mj-lt"/>
            </a:endParaRPr>
          </a:p>
        </p:txBody>
      </p:sp>
      <p:sp>
        <p:nvSpPr>
          <p:cNvPr id="3" name="Rectangle 2"/>
          <p:cNvSpPr/>
          <p:nvPr/>
        </p:nvSpPr>
        <p:spPr>
          <a:xfrm>
            <a:off x="3370534" y="850900"/>
            <a:ext cx="8465866" cy="55245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7">
            <a:clrChange>
              <a:clrFrom>
                <a:srgbClr val="FFFFFF"/>
              </a:clrFrom>
              <a:clrTo>
                <a:srgbClr val="FFFFFF">
                  <a:alpha val="0"/>
                </a:srgbClr>
              </a:clrTo>
            </a:clrChange>
          </a:blip>
          <a:stretch>
            <a:fillRect/>
          </a:stretch>
        </p:blipFill>
        <p:spPr>
          <a:xfrm>
            <a:off x="3923773" y="3873260"/>
            <a:ext cx="6922027" cy="2880144"/>
          </a:xfrm>
          <a:prstGeom prst="rect">
            <a:avLst/>
          </a:prstGeom>
        </p:spPr>
      </p:pic>
      <p:pic>
        <p:nvPicPr>
          <p:cNvPr id="12" name="Picture 11"/>
          <p:cNvPicPr>
            <a:picLocks noChangeAspect="1"/>
          </p:cNvPicPr>
          <p:nvPr/>
        </p:nvPicPr>
        <p:blipFill>
          <a:blip r:embed="rId8">
            <a:clrChange>
              <a:clrFrom>
                <a:srgbClr val="000000"/>
              </a:clrFrom>
              <a:clrTo>
                <a:srgbClr val="000000">
                  <a:alpha val="0"/>
                </a:srgbClr>
              </a:clrTo>
            </a:clrChange>
          </a:blip>
          <a:stretch>
            <a:fillRect/>
          </a:stretch>
        </p:blipFill>
        <p:spPr>
          <a:xfrm>
            <a:off x="9655785" y="3119254"/>
            <a:ext cx="792897" cy="792897"/>
          </a:xfrm>
          <a:prstGeom prst="rect">
            <a:avLst/>
          </a:prstGeom>
        </p:spPr>
      </p:pic>
      <p:pic>
        <p:nvPicPr>
          <p:cNvPr id="24" name="Picture 23"/>
          <p:cNvPicPr>
            <a:picLocks noChangeAspect="1"/>
          </p:cNvPicPr>
          <p:nvPr/>
        </p:nvPicPr>
        <p:blipFill>
          <a:blip r:embed="rId9"/>
          <a:stretch>
            <a:fillRect/>
          </a:stretch>
        </p:blipFill>
        <p:spPr>
          <a:xfrm>
            <a:off x="10783043" y="705618"/>
            <a:ext cx="1205190" cy="1256997"/>
          </a:xfrm>
          <a:prstGeom prst="rect">
            <a:avLst/>
          </a:prstGeom>
        </p:spPr>
      </p:pic>
      <p:sp>
        <p:nvSpPr>
          <p:cNvPr id="21" name="TextBox 20">
            <a:hlinkClick r:id="rId10"/>
          </p:cNvPr>
          <p:cNvSpPr txBox="1"/>
          <p:nvPr/>
        </p:nvSpPr>
        <p:spPr>
          <a:xfrm>
            <a:off x="135467" y="6482810"/>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1005130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3"/>
          <a:stretch>
            <a:fillRect/>
          </a:stretch>
        </p:blipFill>
        <p:spPr>
          <a:xfrm>
            <a:off x="2545057" y="-651913"/>
            <a:ext cx="1712264" cy="425452"/>
          </a:xfrm>
          <a:prstGeom prst="rect">
            <a:avLst/>
          </a:prstGeom>
        </p:spPr>
      </p:pic>
      <p:pic>
        <p:nvPicPr>
          <p:cNvPr id="18" name="Picture 17"/>
          <p:cNvPicPr>
            <a:picLocks noChangeAspect="1"/>
          </p:cNvPicPr>
          <p:nvPr/>
        </p:nvPicPr>
        <p:blipFill>
          <a:blip r:embed="rId4"/>
          <a:stretch>
            <a:fillRect/>
          </a:stretch>
        </p:blipFill>
        <p:spPr>
          <a:xfrm>
            <a:off x="8027096" y="1335776"/>
            <a:ext cx="2759069" cy="2686462"/>
          </a:xfrm>
          <a:prstGeom prst="rect">
            <a:avLst/>
          </a:prstGeom>
        </p:spPr>
      </p:pic>
      <p:sp>
        <p:nvSpPr>
          <p:cNvPr id="19" name="TextBox 18"/>
          <p:cNvSpPr txBox="1"/>
          <p:nvPr/>
        </p:nvSpPr>
        <p:spPr>
          <a:xfrm>
            <a:off x="8704479" y="4139459"/>
            <a:ext cx="1548822"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OFFERS</a:t>
            </a:r>
            <a:endParaRPr lang="en-US" dirty="0">
              <a:solidFill>
                <a:srgbClr val="5A6E80"/>
              </a:solidFill>
              <a:latin typeface="Gill Sans MT" panose="020B0502020104020203" pitchFamily="34" charset="0"/>
            </a:endParaRPr>
          </a:p>
        </p:txBody>
      </p:sp>
      <p:grpSp>
        <p:nvGrpSpPr>
          <p:cNvPr id="2" name="Group 1"/>
          <p:cNvGrpSpPr/>
          <p:nvPr/>
        </p:nvGrpSpPr>
        <p:grpSpPr>
          <a:xfrm>
            <a:off x="3920581" y="2946537"/>
            <a:ext cx="3958983" cy="2159231"/>
            <a:chOff x="3920581" y="2946537"/>
            <a:chExt cx="3958983" cy="2159231"/>
          </a:xfrm>
        </p:grpSpPr>
        <p:pic>
          <p:nvPicPr>
            <p:cNvPr id="29" name="Picture 4" descr="First aid related icons Premium Vector"/>
            <p:cNvPicPr>
              <a:picLocks noChangeAspect="1" noChangeArrowheads="1"/>
            </p:cNvPicPr>
            <p:nvPr/>
          </p:nvPicPr>
          <p:blipFill rotWithShape="1">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3920581" y="2946537"/>
              <a:ext cx="2055610" cy="21592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First aid related icons Premium Vector"/>
            <p:cNvPicPr>
              <a:picLocks noChangeAspect="1" noChangeArrowheads="1"/>
            </p:cNvPicPr>
            <p:nvPr/>
          </p:nvPicPr>
          <p:blipFill rotWithShape="1">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l="64978" t="33833" r="547" b="35222"/>
            <a:stretch/>
          </p:blipFill>
          <p:spPr bwMode="auto">
            <a:xfrm>
              <a:off x="5823954" y="3085436"/>
              <a:ext cx="2055610" cy="18451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07559" y="1605886"/>
            <a:ext cx="3603596" cy="1597538"/>
            <a:chOff x="4107559" y="1605886"/>
            <a:chExt cx="3603596" cy="1597538"/>
          </a:xfrm>
        </p:grpSpPr>
        <p:pic>
          <p:nvPicPr>
            <p:cNvPr id="9" name="Picture 8"/>
            <p:cNvPicPr>
              <a:picLocks noChangeAspect="1"/>
            </p:cNvPicPr>
            <p:nvPr/>
          </p:nvPicPr>
          <p:blipFill>
            <a:blip r:embed="rId6">
              <a:clrChange>
                <a:clrFrom>
                  <a:srgbClr val="F8FAFB"/>
                </a:clrFrom>
                <a:clrTo>
                  <a:srgbClr val="F8FAFB">
                    <a:alpha val="0"/>
                  </a:srgbClr>
                </a:clrTo>
              </a:clrChange>
            </a:blip>
            <a:stretch>
              <a:fillRect/>
            </a:stretch>
          </p:blipFill>
          <p:spPr>
            <a:xfrm>
              <a:off x="4107559" y="1675883"/>
              <a:ext cx="1792803" cy="1527541"/>
            </a:xfrm>
            <a:prstGeom prst="rect">
              <a:avLst/>
            </a:prstGeom>
          </p:spPr>
        </p:pic>
        <p:pic>
          <p:nvPicPr>
            <p:cNvPr id="34" name="Picture 33"/>
            <p:cNvPicPr>
              <a:picLocks noChangeAspect="1"/>
            </p:cNvPicPr>
            <p:nvPr/>
          </p:nvPicPr>
          <p:blipFill>
            <a:blip r:embed="rId6">
              <a:clrChange>
                <a:clrFrom>
                  <a:srgbClr val="F8FAFB"/>
                </a:clrFrom>
                <a:clrTo>
                  <a:srgbClr val="F8FAFB">
                    <a:alpha val="0"/>
                  </a:srgbClr>
                </a:clrTo>
              </a:clrChange>
            </a:blip>
            <a:stretch>
              <a:fillRect/>
            </a:stretch>
          </p:blipFill>
          <p:spPr>
            <a:xfrm>
              <a:off x="5918352" y="1605886"/>
              <a:ext cx="1792803" cy="1527541"/>
            </a:xfrm>
            <a:prstGeom prst="rect">
              <a:avLst/>
            </a:prstGeom>
          </p:spPr>
        </p:pic>
      </p:grpSp>
      <p:pic>
        <p:nvPicPr>
          <p:cNvPr id="16" name="Picture 15"/>
          <p:cNvPicPr>
            <a:picLocks noChangeAspect="1"/>
          </p:cNvPicPr>
          <p:nvPr/>
        </p:nvPicPr>
        <p:blipFill>
          <a:blip r:embed="rId7"/>
          <a:stretch>
            <a:fillRect/>
          </a:stretch>
        </p:blipFill>
        <p:spPr>
          <a:xfrm>
            <a:off x="617789" y="2147526"/>
            <a:ext cx="2836319" cy="2958242"/>
          </a:xfrm>
          <a:prstGeom prst="rect">
            <a:avLst/>
          </a:prstGeom>
        </p:spPr>
      </p:pic>
      <p:sp>
        <p:nvSpPr>
          <p:cNvPr id="20" name="TextBox 19">
            <a:hlinkClick r:id="rId8"/>
          </p:cNvPr>
          <p:cNvSpPr txBox="1"/>
          <p:nvPr/>
        </p:nvSpPr>
        <p:spPr>
          <a:xfrm>
            <a:off x="135467" y="6404482"/>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337001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7"/>
            <a:ext cx="12119336" cy="6852143"/>
          </a:xfrm>
          <a:prstGeom prst="rect">
            <a:avLst/>
          </a:prstGeom>
        </p:spPr>
      </p:pic>
      <p:sp>
        <p:nvSpPr>
          <p:cNvPr id="7" name="Content Placeholder 2"/>
          <p:cNvSpPr txBox="1">
            <a:spLocks/>
          </p:cNvSpPr>
          <p:nvPr/>
        </p:nvSpPr>
        <p:spPr>
          <a:xfrm>
            <a:off x="-1981810" y="-4391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4"/>
          <a:stretch>
            <a:fillRect/>
          </a:stretch>
        </p:blipFill>
        <p:spPr>
          <a:xfrm>
            <a:off x="2545057" y="-651913"/>
            <a:ext cx="1712264" cy="425452"/>
          </a:xfrm>
          <a:prstGeom prst="rect">
            <a:avLst/>
          </a:prstGeom>
        </p:spPr>
      </p:pic>
      <p:pic>
        <p:nvPicPr>
          <p:cNvPr id="18" name="Picture 17"/>
          <p:cNvPicPr>
            <a:picLocks noChangeAspect="1"/>
          </p:cNvPicPr>
          <p:nvPr/>
        </p:nvPicPr>
        <p:blipFill>
          <a:blip r:embed="rId5"/>
          <a:stretch>
            <a:fillRect/>
          </a:stretch>
        </p:blipFill>
        <p:spPr>
          <a:xfrm>
            <a:off x="9090768" y="2021051"/>
            <a:ext cx="1527163" cy="1486975"/>
          </a:xfrm>
          <a:prstGeom prst="rect">
            <a:avLst/>
          </a:prstGeom>
        </p:spPr>
      </p:pic>
      <p:sp>
        <p:nvSpPr>
          <p:cNvPr id="19" name="TextBox 18"/>
          <p:cNvSpPr txBox="1"/>
          <p:nvPr/>
        </p:nvSpPr>
        <p:spPr>
          <a:xfrm>
            <a:off x="9060088" y="5564075"/>
            <a:ext cx="1548822"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OFFERS</a:t>
            </a:r>
            <a:endParaRPr lang="en-US" dirty="0">
              <a:solidFill>
                <a:srgbClr val="5A6E80"/>
              </a:solidFill>
              <a:latin typeface="Gill Sans MT" panose="020B0502020104020203" pitchFamily="34" charset="0"/>
            </a:endParaRPr>
          </a:p>
        </p:txBody>
      </p:sp>
      <p:grpSp>
        <p:nvGrpSpPr>
          <p:cNvPr id="16" name="Group 15"/>
          <p:cNvGrpSpPr/>
          <p:nvPr/>
        </p:nvGrpSpPr>
        <p:grpSpPr>
          <a:xfrm>
            <a:off x="1585860" y="1853562"/>
            <a:ext cx="2187189" cy="2463747"/>
            <a:chOff x="9057555" y="3898236"/>
            <a:chExt cx="2187189" cy="2463747"/>
          </a:xfrm>
        </p:grpSpPr>
        <p:pic>
          <p:nvPicPr>
            <p:cNvPr id="17" name="Picture 4" descr="Colorful icons about justice Free Vecto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757844" y="5900318"/>
              <a:ext cx="857927"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grpSp>
        <p:nvGrpSpPr>
          <p:cNvPr id="2" name="Group 1"/>
          <p:cNvGrpSpPr/>
          <p:nvPr/>
        </p:nvGrpSpPr>
        <p:grpSpPr>
          <a:xfrm>
            <a:off x="4084047" y="999948"/>
            <a:ext cx="3307134" cy="1473068"/>
            <a:chOff x="4132244" y="886656"/>
            <a:chExt cx="3618555" cy="1828190"/>
          </a:xfrm>
        </p:grpSpPr>
        <p:pic>
          <p:nvPicPr>
            <p:cNvPr id="4" name="Picture 3"/>
            <p:cNvPicPr>
              <a:picLocks noChangeAspect="1"/>
            </p:cNvPicPr>
            <p:nvPr/>
          </p:nvPicPr>
          <p:blipFill>
            <a:blip r:embed="rId7">
              <a:clrChange>
                <a:clrFrom>
                  <a:srgbClr val="F8FAFB"/>
                </a:clrFrom>
                <a:clrTo>
                  <a:srgbClr val="F8FAFB">
                    <a:alpha val="0"/>
                  </a:srgbClr>
                </a:clrTo>
              </a:clrChange>
            </a:blip>
            <a:stretch>
              <a:fillRect/>
            </a:stretch>
          </p:blipFill>
          <p:spPr>
            <a:xfrm>
              <a:off x="4132244" y="886656"/>
              <a:ext cx="3618555" cy="1828190"/>
            </a:xfrm>
            <a:prstGeom prst="rect">
              <a:avLst/>
            </a:prstGeom>
          </p:spPr>
        </p:pic>
        <p:sp>
          <p:nvSpPr>
            <p:cNvPr id="5" name="TextBox 4"/>
            <p:cNvSpPr txBox="1"/>
            <p:nvPr/>
          </p:nvSpPr>
          <p:spPr>
            <a:xfrm>
              <a:off x="5558610" y="1836385"/>
              <a:ext cx="1059906" cy="369332"/>
            </a:xfrm>
            <a:prstGeom prst="rect">
              <a:avLst/>
            </a:prstGeom>
            <a:noFill/>
          </p:spPr>
          <p:txBody>
            <a:bodyPr wrap="none" rtlCol="0">
              <a:spAutoFit/>
            </a:bodyPr>
            <a:lstStyle/>
            <a:p>
              <a:r>
                <a:rPr lang="en-US" dirty="0">
                  <a:solidFill>
                    <a:srgbClr val="5A6E80"/>
                  </a:solidFill>
                  <a:latin typeface="+mj-lt"/>
                </a:rPr>
                <a:t>E- Tender</a:t>
              </a:r>
            </a:p>
          </p:txBody>
        </p:sp>
      </p:grpSp>
      <p:pic>
        <p:nvPicPr>
          <p:cNvPr id="26" name="Picture 25"/>
          <p:cNvPicPr>
            <a:picLocks noChangeAspect="1"/>
          </p:cNvPicPr>
          <p:nvPr/>
        </p:nvPicPr>
        <p:blipFill>
          <a:blip r:embed="rId5"/>
          <a:stretch>
            <a:fillRect/>
          </a:stretch>
        </p:blipFill>
        <p:spPr>
          <a:xfrm>
            <a:off x="9060088" y="963413"/>
            <a:ext cx="1324665" cy="1289805"/>
          </a:xfrm>
          <a:prstGeom prst="rect">
            <a:avLst/>
          </a:prstGeom>
        </p:spPr>
      </p:pic>
      <p:pic>
        <p:nvPicPr>
          <p:cNvPr id="27" name="Picture 26"/>
          <p:cNvPicPr>
            <a:picLocks noChangeAspect="1"/>
          </p:cNvPicPr>
          <p:nvPr/>
        </p:nvPicPr>
        <p:blipFill>
          <a:blip r:embed="rId5"/>
          <a:stretch>
            <a:fillRect/>
          </a:stretch>
        </p:blipFill>
        <p:spPr>
          <a:xfrm>
            <a:off x="9121448" y="3310856"/>
            <a:ext cx="1527163" cy="1486975"/>
          </a:xfrm>
          <a:prstGeom prst="rect">
            <a:avLst/>
          </a:prstGeom>
        </p:spPr>
      </p:pic>
      <p:pic>
        <p:nvPicPr>
          <p:cNvPr id="28" name="Picture 4" descr="First aid related icons Premium Vector"/>
          <p:cNvPicPr>
            <a:picLocks noChangeAspect="1" noChangeArrowheads="1"/>
          </p:cNvPicPr>
          <p:nvPr/>
        </p:nvPicPr>
        <p:blipFill rotWithShape="1">
          <a:blip r:embed="rId8"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176538" y="1517542"/>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rst aid related icons Premium Vector"/>
          <p:cNvPicPr>
            <a:picLocks noChangeAspect="1" noChangeArrowheads="1"/>
          </p:cNvPicPr>
          <p:nvPr/>
        </p:nvPicPr>
        <p:blipFill rotWithShape="1">
          <a:blip r:embed="rId8"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223254" y="2714846"/>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First aid related icons Premium Vector"/>
          <p:cNvPicPr>
            <a:picLocks noChangeAspect="1" noChangeArrowheads="1"/>
          </p:cNvPicPr>
          <p:nvPr/>
        </p:nvPicPr>
        <p:blipFill rotWithShape="1">
          <a:blip r:embed="rId8"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261060" y="3912150"/>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8FAFB"/>
              </a:clrFrom>
              <a:clrTo>
                <a:srgbClr val="F8FAFB">
                  <a:alpha val="0"/>
                </a:srgbClr>
              </a:clrTo>
            </a:clrChange>
          </a:blip>
          <a:stretch>
            <a:fillRect/>
          </a:stretch>
        </p:blipFill>
        <p:spPr>
          <a:xfrm>
            <a:off x="3897000" y="1489520"/>
            <a:ext cx="896606" cy="848938"/>
          </a:xfrm>
          <a:prstGeom prst="rect">
            <a:avLst/>
          </a:prstGeom>
        </p:spPr>
      </p:pic>
      <p:grpSp>
        <p:nvGrpSpPr>
          <p:cNvPr id="21" name="Group 20"/>
          <p:cNvGrpSpPr/>
          <p:nvPr/>
        </p:nvGrpSpPr>
        <p:grpSpPr>
          <a:xfrm>
            <a:off x="4068375" y="2200805"/>
            <a:ext cx="3307134" cy="1473068"/>
            <a:chOff x="4132244" y="886656"/>
            <a:chExt cx="3618555" cy="1828190"/>
          </a:xfrm>
        </p:grpSpPr>
        <p:pic>
          <p:nvPicPr>
            <p:cNvPr id="22" name="Picture 21"/>
            <p:cNvPicPr>
              <a:picLocks noChangeAspect="1"/>
            </p:cNvPicPr>
            <p:nvPr/>
          </p:nvPicPr>
          <p:blipFill>
            <a:blip r:embed="rId7">
              <a:clrChange>
                <a:clrFrom>
                  <a:srgbClr val="F8FAFB"/>
                </a:clrFrom>
                <a:clrTo>
                  <a:srgbClr val="F8FAFB">
                    <a:alpha val="0"/>
                  </a:srgbClr>
                </a:clrTo>
              </a:clrChange>
            </a:blip>
            <a:stretch>
              <a:fillRect/>
            </a:stretch>
          </p:blipFill>
          <p:spPr>
            <a:xfrm>
              <a:off x="4132244" y="886656"/>
              <a:ext cx="3618555" cy="1828190"/>
            </a:xfrm>
            <a:prstGeom prst="rect">
              <a:avLst/>
            </a:prstGeom>
          </p:spPr>
        </p:pic>
        <p:sp>
          <p:nvSpPr>
            <p:cNvPr id="23" name="TextBox 22"/>
            <p:cNvSpPr txBox="1"/>
            <p:nvPr/>
          </p:nvSpPr>
          <p:spPr>
            <a:xfrm>
              <a:off x="5558610" y="1836385"/>
              <a:ext cx="1059906" cy="369332"/>
            </a:xfrm>
            <a:prstGeom prst="rect">
              <a:avLst/>
            </a:prstGeom>
            <a:noFill/>
          </p:spPr>
          <p:txBody>
            <a:bodyPr wrap="none" rtlCol="0">
              <a:spAutoFit/>
            </a:bodyPr>
            <a:lstStyle/>
            <a:p>
              <a:r>
                <a:rPr lang="en-US" dirty="0">
                  <a:solidFill>
                    <a:srgbClr val="5A6E80"/>
                  </a:solidFill>
                  <a:latin typeface="+mj-lt"/>
                </a:rPr>
                <a:t>E- Tender</a:t>
              </a:r>
            </a:p>
          </p:txBody>
        </p:sp>
      </p:grpSp>
      <p:grpSp>
        <p:nvGrpSpPr>
          <p:cNvPr id="24" name="Group 23"/>
          <p:cNvGrpSpPr/>
          <p:nvPr/>
        </p:nvGrpSpPr>
        <p:grpSpPr>
          <a:xfrm>
            <a:off x="4147384" y="3540811"/>
            <a:ext cx="3307134" cy="1473068"/>
            <a:chOff x="4132244" y="886656"/>
            <a:chExt cx="3618555" cy="1828190"/>
          </a:xfrm>
        </p:grpSpPr>
        <p:pic>
          <p:nvPicPr>
            <p:cNvPr id="25" name="Picture 24"/>
            <p:cNvPicPr>
              <a:picLocks noChangeAspect="1"/>
            </p:cNvPicPr>
            <p:nvPr/>
          </p:nvPicPr>
          <p:blipFill>
            <a:blip r:embed="rId7">
              <a:clrChange>
                <a:clrFrom>
                  <a:srgbClr val="F8FAFB"/>
                </a:clrFrom>
                <a:clrTo>
                  <a:srgbClr val="F8FAFB">
                    <a:alpha val="0"/>
                  </a:srgbClr>
                </a:clrTo>
              </a:clrChange>
            </a:blip>
            <a:stretch>
              <a:fillRect/>
            </a:stretch>
          </p:blipFill>
          <p:spPr>
            <a:xfrm>
              <a:off x="4132244" y="886656"/>
              <a:ext cx="3618555" cy="1828190"/>
            </a:xfrm>
            <a:prstGeom prst="rect">
              <a:avLst/>
            </a:prstGeom>
          </p:spPr>
        </p:pic>
        <p:sp>
          <p:nvSpPr>
            <p:cNvPr id="29" name="TextBox 28"/>
            <p:cNvSpPr txBox="1"/>
            <p:nvPr/>
          </p:nvSpPr>
          <p:spPr>
            <a:xfrm>
              <a:off x="5558610" y="1836385"/>
              <a:ext cx="1059906" cy="369332"/>
            </a:xfrm>
            <a:prstGeom prst="rect">
              <a:avLst/>
            </a:prstGeom>
            <a:noFill/>
          </p:spPr>
          <p:txBody>
            <a:bodyPr wrap="none" rtlCol="0">
              <a:spAutoFit/>
            </a:bodyPr>
            <a:lstStyle/>
            <a:p>
              <a:r>
                <a:rPr lang="en-US" dirty="0">
                  <a:solidFill>
                    <a:srgbClr val="5A6E80"/>
                  </a:solidFill>
                  <a:latin typeface="+mj-lt"/>
                </a:rPr>
                <a:t>E- Tender</a:t>
              </a:r>
            </a:p>
          </p:txBody>
        </p:sp>
      </p:grpSp>
      <p:pic>
        <p:nvPicPr>
          <p:cNvPr id="33" name="Picture 32"/>
          <p:cNvPicPr>
            <a:picLocks noChangeAspect="1"/>
          </p:cNvPicPr>
          <p:nvPr/>
        </p:nvPicPr>
        <p:blipFill>
          <a:blip r:embed="rId10"/>
          <a:stretch>
            <a:fillRect/>
          </a:stretch>
        </p:blipFill>
        <p:spPr>
          <a:xfrm>
            <a:off x="10783043" y="705618"/>
            <a:ext cx="1205190" cy="1256997"/>
          </a:xfrm>
          <a:prstGeom prst="rect">
            <a:avLst/>
          </a:prstGeom>
        </p:spPr>
      </p:pic>
      <p:sp>
        <p:nvSpPr>
          <p:cNvPr id="3" name="Rectangle 2"/>
          <p:cNvSpPr/>
          <p:nvPr/>
        </p:nvSpPr>
        <p:spPr>
          <a:xfrm>
            <a:off x="123819" y="6317018"/>
            <a:ext cx="5677132" cy="369332"/>
          </a:xfrm>
          <a:prstGeom prst="rect">
            <a:avLst/>
          </a:prstGeom>
        </p:spPr>
        <p:txBody>
          <a:bodyPr wrap="none">
            <a:spAutoFit/>
          </a:bodyPr>
          <a:lstStyle/>
          <a:p>
            <a:r>
              <a:rPr lang="en-US" dirty="0">
                <a:hlinkClick r:id="rId11"/>
              </a:rPr>
              <a:t>https://www.rivm.nl/en/contact/doing-business-with-rivm</a:t>
            </a:r>
            <a:endParaRPr lang="en-US" dirty="0"/>
          </a:p>
        </p:txBody>
      </p:sp>
      <p:pic>
        <p:nvPicPr>
          <p:cNvPr id="2054" name="Picture 6" descr="Atlant volgt richtlijnen RIVM en GGD voor Corona virus - Atlan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3101" y="5196589"/>
            <a:ext cx="2194332" cy="1126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7404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56" y="226240"/>
            <a:ext cx="11006665" cy="6631760"/>
          </a:xfrm>
          <a:prstGeom prst="rect">
            <a:avLst/>
          </a:prstGeom>
        </p:spPr>
      </p:pic>
      <p:sp>
        <p:nvSpPr>
          <p:cNvPr id="5" name="TextBox 4"/>
          <p:cNvSpPr txBox="1"/>
          <p:nvPr/>
        </p:nvSpPr>
        <p:spPr>
          <a:xfrm>
            <a:off x="237067" y="88128"/>
            <a:ext cx="4831644" cy="707886"/>
          </a:xfrm>
          <a:prstGeom prst="rect">
            <a:avLst/>
          </a:prstGeom>
          <a:noFill/>
        </p:spPr>
        <p:txBody>
          <a:bodyPr wrap="square" rtlCol="0">
            <a:spAutoFit/>
          </a:bodyPr>
          <a:lstStyle/>
          <a:p>
            <a:r>
              <a:rPr lang="en-US" sz="4000" dirty="0">
                <a:solidFill>
                  <a:srgbClr val="023059"/>
                </a:solidFill>
                <a:latin typeface="Rockwell" panose="02060603020205020403" pitchFamily="18" charset="0"/>
              </a:rPr>
              <a:t>6</a:t>
            </a:r>
            <a:r>
              <a:rPr lang="en-US" sz="4000" dirty="0" smtClean="0">
                <a:solidFill>
                  <a:srgbClr val="023059"/>
                </a:solidFill>
                <a:latin typeface="Rockwell" panose="02060603020205020403" pitchFamily="18" charset="0"/>
              </a:rPr>
              <a:t>. Architecture</a:t>
            </a:r>
            <a:endParaRPr lang="en-US" sz="4000" dirty="0">
              <a:solidFill>
                <a:srgbClr val="023059"/>
              </a:solidFill>
              <a:latin typeface="Rockwell" panose="02060603020205020403" pitchFamily="18" charset="0"/>
            </a:endParaRPr>
          </a:p>
        </p:txBody>
      </p:sp>
    </p:spTree>
    <p:extLst>
      <p:ext uri="{BB962C8B-B14F-4D97-AF65-F5344CB8AC3E}">
        <p14:creationId xmlns:p14="http://schemas.microsoft.com/office/powerpoint/2010/main" val="34734840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214" y="17648"/>
            <a:ext cx="10515600" cy="819870"/>
          </a:xfrm>
        </p:spPr>
        <p:txBody>
          <a:bodyPr>
            <a:normAutofit/>
          </a:bodyPr>
          <a:lstStyle/>
          <a:p>
            <a:r>
              <a:rPr lang="en-US" sz="4800" dirty="0">
                <a:solidFill>
                  <a:srgbClr val="023059"/>
                </a:solidFill>
                <a:latin typeface="Rockwell" panose="02060603020205020403" pitchFamily="18" charset="0"/>
              </a:rPr>
              <a:t>7</a:t>
            </a:r>
            <a:r>
              <a:rPr lang="en-US" sz="4800" dirty="0" smtClean="0">
                <a:solidFill>
                  <a:srgbClr val="023059"/>
                </a:solidFill>
                <a:latin typeface="Rockwell" panose="02060603020205020403" pitchFamily="18" charset="0"/>
              </a:rPr>
              <a:t>. Conclusion</a:t>
            </a:r>
            <a:endParaRPr lang="en-US" sz="4800" dirty="0">
              <a:solidFill>
                <a:srgbClr val="023059"/>
              </a:solidFill>
              <a:latin typeface="Rockwell" panose="02060603020205020403" pitchFamily="18" charset="0"/>
            </a:endParaRPr>
          </a:p>
        </p:txBody>
      </p:sp>
      <p:sp>
        <p:nvSpPr>
          <p:cNvPr id="3" name="Content Placeholder 2"/>
          <p:cNvSpPr>
            <a:spLocks noGrp="1"/>
          </p:cNvSpPr>
          <p:nvPr>
            <p:ph idx="1"/>
          </p:nvPr>
        </p:nvSpPr>
        <p:spPr>
          <a:xfrm>
            <a:off x="1676400" y="1863725"/>
            <a:ext cx="10515600" cy="4351338"/>
          </a:xfrm>
        </p:spPr>
        <p:txBody>
          <a:bodyPr>
            <a:normAutofit/>
          </a:bodyPr>
          <a:lstStyle/>
          <a:p>
            <a:pPr marL="0" indent="0">
              <a:buNone/>
            </a:pPr>
            <a:r>
              <a:rPr lang="en-US" sz="3600" dirty="0">
                <a:solidFill>
                  <a:srgbClr val="BF0426"/>
                </a:solidFill>
                <a:latin typeface="Gill Sans MT" panose="020B0502020104020203" pitchFamily="34" charset="0"/>
              </a:rPr>
              <a:t>Early intervention through predictive model</a:t>
            </a:r>
          </a:p>
          <a:p>
            <a:pPr marL="0" indent="0">
              <a:buNone/>
            </a:pPr>
            <a:endParaRPr lang="en-US" sz="3600" dirty="0">
              <a:solidFill>
                <a:srgbClr val="BF0426"/>
              </a:solidFill>
              <a:latin typeface="Gill Sans MT" panose="020B0502020104020203" pitchFamily="34" charset="0"/>
            </a:endParaRPr>
          </a:p>
          <a:p>
            <a:pPr marL="0" indent="0">
              <a:buNone/>
            </a:pPr>
            <a:r>
              <a:rPr lang="en-US" sz="3600" dirty="0">
                <a:solidFill>
                  <a:srgbClr val="BF0426"/>
                </a:solidFill>
                <a:latin typeface="Gill Sans MT" panose="020B0502020104020203" pitchFamily="34" charset="0"/>
              </a:rPr>
              <a:t>Involves small businesses</a:t>
            </a:r>
          </a:p>
          <a:p>
            <a:pPr marL="0" indent="0">
              <a:buNone/>
            </a:pPr>
            <a:endParaRPr lang="en-US" sz="3600" dirty="0">
              <a:solidFill>
                <a:srgbClr val="BF0426"/>
              </a:solidFill>
              <a:latin typeface="Gill Sans MT" panose="020B0502020104020203" pitchFamily="34" charset="0"/>
            </a:endParaRPr>
          </a:p>
          <a:p>
            <a:pPr marL="0" indent="0">
              <a:buNone/>
            </a:pPr>
            <a:r>
              <a:rPr lang="en-US" sz="3600" dirty="0">
                <a:solidFill>
                  <a:srgbClr val="BF0426"/>
                </a:solidFill>
                <a:latin typeface="Gill Sans MT" panose="020B0502020104020203" pitchFamily="34" charset="0"/>
              </a:rPr>
              <a:t>Integrates three main parties and</a:t>
            </a:r>
            <a:br>
              <a:rPr lang="en-US" sz="3600" dirty="0">
                <a:solidFill>
                  <a:srgbClr val="BF0426"/>
                </a:solidFill>
                <a:latin typeface="Gill Sans MT" panose="020B0502020104020203" pitchFamily="34" charset="0"/>
              </a:rPr>
            </a:br>
            <a:r>
              <a:rPr lang="en-US" sz="3600" dirty="0">
                <a:solidFill>
                  <a:srgbClr val="BF0426"/>
                </a:solidFill>
                <a:latin typeface="Gill Sans MT" panose="020B0502020104020203" pitchFamily="34" charset="0"/>
              </a:rPr>
              <a:t>thousands of people</a:t>
            </a:r>
          </a:p>
          <a:p>
            <a:endParaRPr lang="en-US" dirty="0">
              <a:solidFill>
                <a:srgbClr val="BF0426"/>
              </a:solidFill>
            </a:endParaRPr>
          </a:p>
          <a:p>
            <a:pPr marL="0" indent="0">
              <a:buNone/>
            </a:pPr>
            <a:endParaRPr lang="en-US" dirty="0">
              <a:solidFill>
                <a:srgbClr val="BF0426"/>
              </a:solidFill>
            </a:endParaRPr>
          </a:p>
        </p:txBody>
      </p:sp>
      <p:pic>
        <p:nvPicPr>
          <p:cNvPr id="4" name="Picture 4" descr="First aid related icons Premium Vector"/>
          <p:cNvPicPr>
            <a:picLocks noChangeAspect="1" noChangeArrowheads="1"/>
          </p:cNvPicPr>
          <p:nvPr/>
        </p:nvPicPr>
        <p:blipFill rotWithShape="1">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931214" y="1799579"/>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rst aid related icons Premium Vector"/>
          <p:cNvPicPr>
            <a:picLocks noChangeAspect="1" noChangeArrowheads="1"/>
          </p:cNvPicPr>
          <p:nvPr/>
        </p:nvPicPr>
        <p:blipFill rotWithShape="1">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931214" y="3102842"/>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rst aid related icons Premium Vector"/>
          <p:cNvPicPr>
            <a:picLocks noChangeAspect="1" noChangeArrowheads="1"/>
          </p:cNvPicPr>
          <p:nvPr/>
        </p:nvPicPr>
        <p:blipFill rotWithShape="1">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931215" y="4406106"/>
            <a:ext cx="745185" cy="782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p:cNvPr>
          <p:cNvSpPr txBox="1"/>
          <p:nvPr/>
        </p:nvSpPr>
        <p:spPr>
          <a:xfrm>
            <a:off x="135467" y="6482810"/>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1153594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100" y="2536825"/>
            <a:ext cx="10515600" cy="1325563"/>
          </a:xfrm>
        </p:spPr>
        <p:txBody>
          <a:bodyPr>
            <a:normAutofit fontScale="90000"/>
          </a:bodyPr>
          <a:lstStyle/>
          <a:p>
            <a:r>
              <a:rPr lang="en-US" sz="7200" b="1" dirty="0">
                <a:solidFill>
                  <a:srgbClr val="5A6E80"/>
                </a:solidFill>
                <a:latin typeface="Rockwell" panose="02060603020205020403" pitchFamily="18" charset="0"/>
              </a:rPr>
              <a:t>SOTI connects them all</a:t>
            </a:r>
          </a:p>
        </p:txBody>
      </p:sp>
      <p:grpSp>
        <p:nvGrpSpPr>
          <p:cNvPr id="4" name="Group 3"/>
          <p:cNvGrpSpPr/>
          <p:nvPr/>
        </p:nvGrpSpPr>
        <p:grpSpPr>
          <a:xfrm>
            <a:off x="5321998" y="479322"/>
            <a:ext cx="1877154" cy="2008715"/>
            <a:chOff x="9057555" y="3898236"/>
            <a:chExt cx="2187189" cy="2490109"/>
          </a:xfrm>
        </p:grpSpPr>
        <p:pic>
          <p:nvPicPr>
            <p:cNvPr id="5" name="Picture 4" descr="Colorful icons about justice Free Vecto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651245" y="5926680"/>
              <a:ext cx="857926"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pic>
        <p:nvPicPr>
          <p:cNvPr id="7" name="Picture 6"/>
          <p:cNvPicPr>
            <a:picLocks noChangeAspect="1"/>
          </p:cNvPicPr>
          <p:nvPr/>
        </p:nvPicPr>
        <p:blipFill>
          <a:blip r:embed="rId3"/>
          <a:stretch>
            <a:fillRect/>
          </a:stretch>
        </p:blipFill>
        <p:spPr>
          <a:xfrm>
            <a:off x="2517437" y="479322"/>
            <a:ext cx="2318234" cy="1733964"/>
          </a:xfrm>
          <a:prstGeom prst="rect">
            <a:avLst/>
          </a:prstGeom>
        </p:spPr>
      </p:pic>
      <p:pic>
        <p:nvPicPr>
          <p:cNvPr id="8" name="Picture 7"/>
          <p:cNvPicPr>
            <a:picLocks noChangeAspect="1"/>
          </p:cNvPicPr>
          <p:nvPr/>
        </p:nvPicPr>
        <p:blipFill>
          <a:blip r:embed="rId4"/>
          <a:stretch>
            <a:fillRect/>
          </a:stretch>
        </p:blipFill>
        <p:spPr>
          <a:xfrm>
            <a:off x="7685480" y="0"/>
            <a:ext cx="2759069" cy="2686462"/>
          </a:xfrm>
          <a:prstGeom prst="rect">
            <a:avLst/>
          </a:prstGeom>
        </p:spPr>
      </p:pic>
      <p:pic>
        <p:nvPicPr>
          <p:cNvPr id="12290" name="Picture 2" descr="Crowd professional people team flat poster Free Vector"/>
          <p:cNvPicPr>
            <a:picLocks noChangeAspect="1" noChangeArrowheads="1"/>
          </p:cNvPicPr>
          <p:nvPr/>
        </p:nvPicPr>
        <p:blipFill rotWithShape="1">
          <a:blip r:embed="rId5">
            <a:extLst>
              <a:ext uri="{28A0092B-C50C-407E-A947-70E740481C1C}">
                <a14:useLocalDpi xmlns:a14="http://schemas.microsoft.com/office/drawing/2010/main" val="0"/>
              </a:ext>
            </a:extLst>
          </a:blip>
          <a:srcRect b="16540"/>
          <a:stretch/>
        </p:blipFill>
        <p:spPr bwMode="auto">
          <a:xfrm>
            <a:off x="4580191" y="3673240"/>
            <a:ext cx="3238995" cy="27032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4781528" y="3673240"/>
            <a:ext cx="2836319" cy="2958242"/>
          </a:xfrm>
          <a:prstGeom prst="rect">
            <a:avLst/>
          </a:prstGeom>
        </p:spPr>
      </p:pic>
      <p:sp>
        <p:nvSpPr>
          <p:cNvPr id="11" name="TextBox 10">
            <a:hlinkClick r:id="rId7"/>
          </p:cNvPr>
          <p:cNvSpPr txBox="1"/>
          <p:nvPr/>
        </p:nvSpPr>
        <p:spPr>
          <a:xfrm>
            <a:off x="108860" y="6376484"/>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202048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95748" y="130537"/>
            <a:ext cx="10515600" cy="81987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solidFill>
                  <a:srgbClr val="023059"/>
                </a:solidFill>
                <a:latin typeface="Rockwell" panose="02060603020205020403" pitchFamily="18" charset="0"/>
              </a:rPr>
              <a:t>7. Limitations</a:t>
            </a:r>
            <a:endParaRPr lang="en-US" sz="4800" dirty="0">
              <a:solidFill>
                <a:srgbClr val="023059"/>
              </a:solidFill>
              <a:latin typeface="Rockwell" panose="02060603020205020403" pitchFamily="18" charset="0"/>
            </a:endParaRPr>
          </a:p>
        </p:txBody>
      </p:sp>
      <p:sp>
        <p:nvSpPr>
          <p:cNvPr id="3" name="Content Placeholder 2"/>
          <p:cNvSpPr txBox="1">
            <a:spLocks/>
          </p:cNvSpPr>
          <p:nvPr/>
        </p:nvSpPr>
        <p:spPr>
          <a:xfrm>
            <a:off x="1529645" y="1491191"/>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3600" dirty="0" smtClean="0">
                <a:solidFill>
                  <a:srgbClr val="BF0426"/>
                </a:solidFill>
                <a:latin typeface="Gill Sans MT" panose="020B0502020104020203" pitchFamily="34" charset="0"/>
              </a:rPr>
              <a:t>Predictive model based on number of cases</a:t>
            </a:r>
          </a:p>
          <a:p>
            <a:pPr marL="0" indent="0">
              <a:lnSpc>
                <a:spcPct val="150000"/>
              </a:lnSpc>
              <a:buFont typeface="Arial" panose="020B0604020202020204" pitchFamily="34" charset="0"/>
              <a:buNone/>
            </a:pPr>
            <a:r>
              <a:rPr lang="en-US" sz="3600" dirty="0" smtClean="0">
                <a:solidFill>
                  <a:srgbClr val="BF0426"/>
                </a:solidFill>
                <a:latin typeface="Gill Sans MT" panose="020B0502020104020203" pitchFamily="34" charset="0"/>
              </a:rPr>
              <a:t>Data of shortage material not available</a:t>
            </a:r>
          </a:p>
          <a:p>
            <a:pPr marL="0" indent="0">
              <a:lnSpc>
                <a:spcPct val="150000"/>
              </a:lnSpc>
              <a:buNone/>
            </a:pPr>
            <a:r>
              <a:rPr lang="en-US" sz="3600" dirty="0" smtClean="0">
                <a:solidFill>
                  <a:srgbClr val="BF0426"/>
                </a:solidFill>
                <a:latin typeface="Gill Sans MT" panose="020B0502020104020203" pitchFamily="34" charset="0"/>
              </a:rPr>
              <a:t>Doesn't takes into account the profitability opportunities for manufactures</a:t>
            </a:r>
          </a:p>
          <a:p>
            <a:pPr marL="0" indent="0">
              <a:lnSpc>
                <a:spcPct val="150000"/>
              </a:lnSpc>
              <a:buNone/>
            </a:pPr>
            <a:r>
              <a:rPr lang="en-US" sz="3600" dirty="0" smtClean="0">
                <a:solidFill>
                  <a:srgbClr val="BF0426"/>
                </a:solidFill>
                <a:latin typeface="Gill Sans MT" panose="020B0502020104020203" pitchFamily="34" charset="0"/>
              </a:rPr>
              <a:t>Model results still updating</a:t>
            </a:r>
            <a:endParaRPr lang="en-US" dirty="0" smtClean="0">
              <a:solidFill>
                <a:srgbClr val="BF0426"/>
              </a:solidFill>
            </a:endParaRPr>
          </a:p>
          <a:p>
            <a:pPr marL="0" indent="0">
              <a:lnSpc>
                <a:spcPct val="150000"/>
              </a:lnSpc>
              <a:buFont typeface="Arial" panose="020B0604020202020204" pitchFamily="34" charset="0"/>
              <a:buNone/>
            </a:pPr>
            <a:endParaRPr lang="en-US" dirty="0">
              <a:solidFill>
                <a:srgbClr val="BF0426"/>
              </a:solidFill>
            </a:endParaRPr>
          </a:p>
        </p:txBody>
      </p:sp>
      <p:pic>
        <p:nvPicPr>
          <p:cNvPr id="4" name="Picture 4" descr="First aid related icons Premium Vector"/>
          <p:cNvPicPr>
            <a:picLocks noChangeAspect="1" noChangeArrowheads="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69126" y="1649236"/>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rst aid related icons Premium Vector"/>
          <p:cNvPicPr>
            <a:picLocks noChangeAspect="1" noChangeArrowheads="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69126" y="2482103"/>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rst aid related icons Premium Vector"/>
          <p:cNvPicPr>
            <a:picLocks noChangeAspect="1" noChangeArrowheads="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69125" y="3329449"/>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rst aid related icons Premium Vector"/>
          <p:cNvPicPr>
            <a:picLocks noChangeAspect="1" noChangeArrowheads="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69124" y="4134273"/>
            <a:ext cx="745185" cy="7827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irst aid related icons Premium Vector"/>
          <p:cNvPicPr>
            <a:picLocks noChangeAspect="1" noChangeArrowheads="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821088" y="4923087"/>
            <a:ext cx="745185" cy="7827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3"/>
          </p:cNvPr>
          <p:cNvSpPr txBox="1"/>
          <p:nvPr/>
        </p:nvSpPr>
        <p:spPr>
          <a:xfrm>
            <a:off x="101600" y="6404665"/>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2488261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xmlns="" id="{276F15B2-F740-4CE6-BE3D-6E01F9C9152E}"/>
              </a:ext>
            </a:extLst>
          </p:cNvPr>
          <p:cNvPicPr>
            <a:picLocks noChangeAspect="1"/>
          </p:cNvPicPr>
          <p:nvPr/>
        </p:nvPicPr>
        <p:blipFill rotWithShape="1">
          <a:blip r:embed="rId3"/>
          <a:srcRect r="1" b="15625"/>
          <a:stretch/>
        </p:blipFill>
        <p:spPr>
          <a:xfrm>
            <a:off x="605705" y="4403251"/>
            <a:ext cx="2340696" cy="2014754"/>
          </a:xfrm>
          <a:prstGeom prst="rect">
            <a:avLst/>
          </a:prstGeom>
        </p:spPr>
      </p:pic>
      <p:pic>
        <p:nvPicPr>
          <p:cNvPr id="2" name="Picture 3">
            <a:extLst>
              <a:ext uri="{FF2B5EF4-FFF2-40B4-BE49-F238E27FC236}">
                <a16:creationId xmlns:a16="http://schemas.microsoft.com/office/drawing/2014/main" xmlns="" id="{723ED783-B68E-41B2-BB50-92F5A6DA9487}"/>
              </a:ext>
            </a:extLst>
          </p:cNvPr>
          <p:cNvPicPr>
            <a:picLocks noChangeAspect="1"/>
          </p:cNvPicPr>
          <p:nvPr/>
        </p:nvPicPr>
        <p:blipFill rotWithShape="1">
          <a:blip r:embed="rId4"/>
          <a:srcRect r="3" b="16030"/>
          <a:stretch/>
        </p:blipFill>
        <p:spPr>
          <a:xfrm>
            <a:off x="4491259" y="1357731"/>
            <a:ext cx="2293364" cy="2256213"/>
          </a:xfrm>
          <a:prstGeom prst="rect">
            <a:avLst/>
          </a:prstGeom>
        </p:spPr>
      </p:pic>
      <p:pic>
        <p:nvPicPr>
          <p:cNvPr id="6" name="Picture 6">
            <a:extLst>
              <a:ext uri="{FF2B5EF4-FFF2-40B4-BE49-F238E27FC236}">
                <a16:creationId xmlns:a16="http://schemas.microsoft.com/office/drawing/2014/main" xmlns="" id="{3A591F17-3755-4010-A6E9-3485CFB874D2}"/>
              </a:ext>
            </a:extLst>
          </p:cNvPr>
          <p:cNvPicPr>
            <a:picLocks noChangeAspect="1"/>
          </p:cNvPicPr>
          <p:nvPr/>
        </p:nvPicPr>
        <p:blipFill rotWithShape="1">
          <a:blip r:embed="rId5"/>
          <a:srcRect t="3813" b="11813"/>
          <a:stretch/>
        </p:blipFill>
        <p:spPr>
          <a:xfrm>
            <a:off x="8476193" y="1357731"/>
            <a:ext cx="2214385" cy="2091066"/>
          </a:xfrm>
          <a:prstGeom prst="rect">
            <a:avLst/>
          </a:prstGeom>
        </p:spPr>
      </p:pic>
      <p:pic>
        <p:nvPicPr>
          <p:cNvPr id="3" name="Picture 3">
            <a:extLst>
              <a:ext uri="{FF2B5EF4-FFF2-40B4-BE49-F238E27FC236}">
                <a16:creationId xmlns:a16="http://schemas.microsoft.com/office/drawing/2014/main" xmlns="" id="{9EC1BB84-A1B6-4CD1-88A5-3801FEF975E1}"/>
              </a:ext>
            </a:extLst>
          </p:cNvPr>
          <p:cNvPicPr>
            <a:picLocks noChangeAspect="1"/>
          </p:cNvPicPr>
          <p:nvPr/>
        </p:nvPicPr>
        <p:blipFill rotWithShape="1">
          <a:blip r:embed="rId6"/>
          <a:srcRect l="25558" t="-76" r="-127" b="36630"/>
          <a:stretch/>
        </p:blipFill>
        <p:spPr>
          <a:xfrm>
            <a:off x="605705" y="1357731"/>
            <a:ext cx="2340696" cy="2256213"/>
          </a:xfrm>
          <a:prstGeom prst="rect">
            <a:avLst/>
          </a:prstGeom>
        </p:spPr>
      </p:pic>
      <p:pic>
        <p:nvPicPr>
          <p:cNvPr id="5" name="Picture 5">
            <a:extLst>
              <a:ext uri="{FF2B5EF4-FFF2-40B4-BE49-F238E27FC236}">
                <a16:creationId xmlns:a16="http://schemas.microsoft.com/office/drawing/2014/main" xmlns="" id="{F3AEE126-D230-4D1B-AA26-1741CFEB63A0}"/>
              </a:ext>
            </a:extLst>
          </p:cNvPr>
          <p:cNvPicPr>
            <a:picLocks noChangeAspect="1"/>
          </p:cNvPicPr>
          <p:nvPr/>
        </p:nvPicPr>
        <p:blipFill rotWithShape="1">
          <a:blip r:embed="rId7"/>
          <a:srcRect t="5739" b="10369"/>
          <a:stretch/>
        </p:blipFill>
        <p:spPr>
          <a:xfrm>
            <a:off x="4570283" y="4493468"/>
            <a:ext cx="2214340" cy="1872920"/>
          </a:xfrm>
          <a:prstGeom prst="rect">
            <a:avLst/>
          </a:prstGeom>
        </p:spPr>
      </p:pic>
      <p:pic>
        <p:nvPicPr>
          <p:cNvPr id="4" name="Picture 4">
            <a:extLst>
              <a:ext uri="{FF2B5EF4-FFF2-40B4-BE49-F238E27FC236}">
                <a16:creationId xmlns:a16="http://schemas.microsoft.com/office/drawing/2014/main" xmlns="" id="{E5478876-BBBB-493B-BD1E-62EE091BDDD3}"/>
              </a:ext>
            </a:extLst>
          </p:cNvPr>
          <p:cNvPicPr>
            <a:picLocks noChangeAspect="1"/>
          </p:cNvPicPr>
          <p:nvPr/>
        </p:nvPicPr>
        <p:blipFill rotWithShape="1">
          <a:blip r:embed="rId8"/>
          <a:srcRect t="6270" r="2" b="9272"/>
          <a:stretch/>
        </p:blipFill>
        <p:spPr>
          <a:xfrm>
            <a:off x="8476193" y="4408960"/>
            <a:ext cx="2293407" cy="1957428"/>
          </a:xfrm>
          <a:prstGeom prst="rect">
            <a:avLst/>
          </a:prstGeom>
        </p:spPr>
      </p:pic>
      <p:sp>
        <p:nvSpPr>
          <p:cNvPr id="8" name="TextBox 7">
            <a:extLst>
              <a:ext uri="{FF2B5EF4-FFF2-40B4-BE49-F238E27FC236}">
                <a16:creationId xmlns:a16="http://schemas.microsoft.com/office/drawing/2014/main" xmlns="" id="{4BB1BE74-EB56-4530-B297-7C5918801336}"/>
              </a:ext>
            </a:extLst>
          </p:cNvPr>
          <p:cNvSpPr txBox="1"/>
          <p:nvPr/>
        </p:nvSpPr>
        <p:spPr>
          <a:xfrm>
            <a:off x="398208" y="3862895"/>
            <a:ext cx="11592231" cy="381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C00000"/>
                </a:solidFill>
                <a:cs typeface="Calibri"/>
              </a:rPr>
              <a:t>Aneesa                                                                </a:t>
            </a:r>
            <a:r>
              <a:rPr lang="en-US" b="1" dirty="0" err="1">
                <a:solidFill>
                  <a:srgbClr val="C00000"/>
                </a:solidFill>
                <a:cs typeface="Calibri"/>
              </a:rPr>
              <a:t>Abouzar</a:t>
            </a:r>
            <a:r>
              <a:rPr lang="en-US" b="1" dirty="0">
                <a:solidFill>
                  <a:srgbClr val="C00000"/>
                </a:solidFill>
                <a:cs typeface="Calibri"/>
              </a:rPr>
              <a:t>                                                              </a:t>
            </a:r>
            <a:r>
              <a:rPr lang="en-US" b="1" dirty="0" err="1">
                <a:solidFill>
                  <a:srgbClr val="C00000"/>
                </a:solidFill>
                <a:cs typeface="Calibri"/>
              </a:rPr>
              <a:t>Zeynab</a:t>
            </a:r>
            <a:endParaRPr lang="en-US" b="1" dirty="0">
              <a:solidFill>
                <a:srgbClr val="C00000"/>
              </a:solidFill>
              <a:cs typeface="Calibri"/>
            </a:endParaRPr>
          </a:p>
        </p:txBody>
      </p:sp>
      <p:sp>
        <p:nvSpPr>
          <p:cNvPr id="9" name="TextBox 8">
            <a:extLst>
              <a:ext uri="{FF2B5EF4-FFF2-40B4-BE49-F238E27FC236}">
                <a16:creationId xmlns:a16="http://schemas.microsoft.com/office/drawing/2014/main" xmlns="" id="{DD7C9975-A8D7-4476-9724-CD903894D7DE}"/>
              </a:ext>
            </a:extLst>
          </p:cNvPr>
          <p:cNvSpPr txBox="1"/>
          <p:nvPr/>
        </p:nvSpPr>
        <p:spPr>
          <a:xfrm>
            <a:off x="398208" y="6420462"/>
            <a:ext cx="11592231" cy="381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Eelke                                                                    Simay                                                                  Angeliki</a:t>
            </a:r>
          </a:p>
        </p:txBody>
      </p:sp>
      <p:sp>
        <p:nvSpPr>
          <p:cNvPr id="10" name="TextBox 9">
            <a:extLst>
              <a:ext uri="{FF2B5EF4-FFF2-40B4-BE49-F238E27FC236}">
                <a16:creationId xmlns:a16="http://schemas.microsoft.com/office/drawing/2014/main" xmlns="" id="{AB0897C3-C418-4DD1-B277-700E1261CF97}"/>
              </a:ext>
            </a:extLst>
          </p:cNvPr>
          <p:cNvSpPr txBox="1"/>
          <p:nvPr/>
        </p:nvSpPr>
        <p:spPr>
          <a:xfrm>
            <a:off x="398208" y="31869"/>
            <a:ext cx="68740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smtClean="0">
                <a:solidFill>
                  <a:srgbClr val="023059"/>
                </a:solidFill>
                <a:latin typeface="Rockwell"/>
                <a:cs typeface="Aharoni"/>
              </a:rPr>
              <a:t>PDEng Team</a:t>
            </a:r>
            <a:endParaRPr lang="en-US" sz="4800" dirty="0">
              <a:solidFill>
                <a:srgbClr val="023059"/>
              </a:solidFill>
              <a:latin typeface="Rockwell"/>
              <a:cs typeface="Aharoni"/>
            </a:endParaRPr>
          </a:p>
        </p:txBody>
      </p:sp>
    </p:spTree>
    <p:extLst>
      <p:ext uri="{BB962C8B-B14F-4D97-AF65-F5344CB8AC3E}">
        <p14:creationId xmlns:p14="http://schemas.microsoft.com/office/powerpoint/2010/main" val="150155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675945" y="428978"/>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en-US" sz="6000" b="1" dirty="0" smtClean="0">
                <a:solidFill>
                  <a:srgbClr val="5A6E80"/>
                </a:solidFill>
                <a:latin typeface="Rockwell" panose="02060603020205020403" pitchFamily="18" charset="0"/>
              </a:rPr>
              <a:t>Thankyou!</a:t>
            </a:r>
          </a:p>
          <a:p>
            <a:pPr>
              <a:lnSpc>
                <a:spcPct val="170000"/>
              </a:lnSpc>
            </a:pPr>
            <a:r>
              <a:rPr lang="en-US" sz="6000" b="1" dirty="0" smtClean="0">
                <a:solidFill>
                  <a:srgbClr val="5A6E80"/>
                </a:solidFill>
                <a:latin typeface="Rockwell" panose="02060603020205020403" pitchFamily="18" charset="0"/>
              </a:rPr>
              <a:t>Questions</a:t>
            </a:r>
            <a:endParaRPr lang="en-US" sz="6000" b="1" dirty="0">
              <a:solidFill>
                <a:srgbClr val="5A6E80"/>
              </a:solidFill>
              <a:latin typeface="Rockwell" panose="02060603020205020403" pitchFamily="18" charset="0"/>
            </a:endParaRPr>
          </a:p>
        </p:txBody>
      </p:sp>
      <p:sp>
        <p:nvSpPr>
          <p:cNvPr id="3" name="TextBox 2"/>
          <p:cNvSpPr txBox="1"/>
          <p:nvPr/>
        </p:nvSpPr>
        <p:spPr>
          <a:xfrm>
            <a:off x="338667" y="5317066"/>
            <a:ext cx="7868356" cy="1200329"/>
          </a:xfrm>
          <a:prstGeom prst="rect">
            <a:avLst/>
          </a:prstGeom>
          <a:noFill/>
        </p:spPr>
        <p:txBody>
          <a:bodyPr wrap="square" rtlCol="0">
            <a:spAutoFit/>
          </a:bodyPr>
          <a:lstStyle/>
          <a:p>
            <a:r>
              <a:rPr lang="en-US" b="1" dirty="0" smtClean="0">
                <a:solidFill>
                  <a:srgbClr val="BF0426"/>
                </a:solidFill>
              </a:rPr>
              <a:t>SOTI video pitch: </a:t>
            </a:r>
            <a:r>
              <a:rPr lang="en-US" b="1" dirty="0">
                <a:solidFill>
                  <a:srgbClr val="BF0426"/>
                </a:solidFill>
                <a:hlinkClick r:id="rId3"/>
              </a:rPr>
              <a:t>https://</a:t>
            </a:r>
            <a:r>
              <a:rPr lang="en-US" b="1" dirty="0" smtClean="0">
                <a:solidFill>
                  <a:srgbClr val="BF0426"/>
                </a:solidFill>
                <a:hlinkClick r:id="rId3"/>
              </a:rPr>
              <a:t>www.youtube.com/watch?v=W3ZyjMwOD1A</a:t>
            </a:r>
            <a:endParaRPr lang="en-US" b="1" dirty="0" smtClean="0">
              <a:solidFill>
                <a:srgbClr val="BF0426"/>
              </a:solidFill>
            </a:endParaRPr>
          </a:p>
          <a:p>
            <a:r>
              <a:rPr lang="en-US" b="1" dirty="0" smtClean="0">
                <a:solidFill>
                  <a:srgbClr val="BF0426"/>
                </a:solidFill>
              </a:rPr>
              <a:t>Email: </a:t>
            </a:r>
            <a:r>
              <a:rPr lang="en-US" b="1" dirty="0" smtClean="0">
                <a:solidFill>
                  <a:srgbClr val="BF0426"/>
                </a:solidFill>
                <a:hlinkClick r:id="rId4"/>
              </a:rPr>
              <a:t>a.abbasi1@tue.nl</a:t>
            </a:r>
            <a:endParaRPr lang="en-US" b="1" dirty="0" smtClean="0">
              <a:solidFill>
                <a:srgbClr val="BF0426"/>
              </a:solidFill>
            </a:endParaRPr>
          </a:p>
          <a:p>
            <a:r>
              <a:rPr lang="en-US" b="1" dirty="0" smtClean="0">
                <a:solidFill>
                  <a:srgbClr val="BF0426"/>
                </a:solidFill>
              </a:rPr>
              <a:t>LinkedIn: </a:t>
            </a:r>
            <a:r>
              <a:rPr lang="en-US" b="1" dirty="0">
                <a:solidFill>
                  <a:srgbClr val="BF0426"/>
                </a:solidFill>
                <a:hlinkClick r:id="rId5"/>
              </a:rPr>
              <a:t>https://www.linkedin.com/in/aneesa-abbasi</a:t>
            </a:r>
            <a:r>
              <a:rPr lang="en-US" b="1" dirty="0" smtClean="0">
                <a:solidFill>
                  <a:srgbClr val="BF0426"/>
                </a:solidFill>
                <a:hlinkClick r:id="rId5"/>
              </a:rPr>
              <a:t>/</a:t>
            </a:r>
            <a:endParaRPr lang="en-US" b="1" dirty="0" smtClean="0">
              <a:solidFill>
                <a:srgbClr val="BF0426"/>
              </a:solidFill>
            </a:endParaRPr>
          </a:p>
          <a:p>
            <a:r>
              <a:rPr lang="en-US" b="1" dirty="0" smtClean="0">
                <a:solidFill>
                  <a:srgbClr val="BF0426"/>
                </a:solidFill>
              </a:rPr>
              <a:t>JADS: </a:t>
            </a:r>
            <a:r>
              <a:rPr lang="en-US" b="1" dirty="0">
                <a:hlinkClick r:id="rId6"/>
              </a:rPr>
              <a:t>https://www.jads.nl/</a:t>
            </a:r>
            <a:endParaRPr lang="en-US" b="1" dirty="0">
              <a:solidFill>
                <a:srgbClr val="BF0426"/>
              </a:solidFill>
            </a:endParaRPr>
          </a:p>
        </p:txBody>
      </p:sp>
      <p:pic>
        <p:nvPicPr>
          <p:cNvPr id="4" name="Picture 3"/>
          <p:cNvPicPr>
            <a:picLocks noChangeAspect="1"/>
          </p:cNvPicPr>
          <p:nvPr/>
        </p:nvPicPr>
        <p:blipFill>
          <a:blip r:embed="rId7"/>
          <a:stretch>
            <a:fillRect/>
          </a:stretch>
        </p:blipFill>
        <p:spPr>
          <a:xfrm>
            <a:off x="0" y="82611"/>
            <a:ext cx="1603022" cy="1671930"/>
          </a:xfrm>
          <a:prstGeom prst="rect">
            <a:avLst/>
          </a:prstGeom>
        </p:spPr>
      </p:pic>
      <p:pic>
        <p:nvPicPr>
          <p:cNvPr id="5" name="Picture 4"/>
          <p:cNvPicPr>
            <a:picLocks noChangeAspect="1"/>
          </p:cNvPicPr>
          <p:nvPr/>
        </p:nvPicPr>
        <p:blipFill>
          <a:blip r:embed="rId8"/>
          <a:stretch>
            <a:fillRect/>
          </a:stretch>
        </p:blipFill>
        <p:spPr>
          <a:xfrm>
            <a:off x="8703733" y="173511"/>
            <a:ext cx="3330223" cy="745065"/>
          </a:xfrm>
          <a:prstGeom prst="rect">
            <a:avLst/>
          </a:prstGeom>
        </p:spPr>
      </p:pic>
    </p:spTree>
    <p:extLst>
      <p:ext uri="{BB962C8B-B14F-4D97-AF65-F5344CB8AC3E}">
        <p14:creationId xmlns:p14="http://schemas.microsoft.com/office/powerpoint/2010/main" val="6382558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xmlns="" id="{DE77F374-EC79-4AD2-8B80-7814675A784A}"/>
              </a:ext>
            </a:extLst>
          </p:cNvPr>
          <p:cNvPicPr>
            <a:picLocks noChangeAspect="1"/>
          </p:cNvPicPr>
          <p:nvPr/>
        </p:nvPicPr>
        <p:blipFill>
          <a:blip r:embed="rId3"/>
          <a:stretch>
            <a:fillRect/>
          </a:stretch>
        </p:blipFill>
        <p:spPr>
          <a:xfrm>
            <a:off x="1115615" y="2169034"/>
            <a:ext cx="4742993" cy="2513786"/>
          </a:xfrm>
          <a:prstGeom prst="rect">
            <a:avLst/>
          </a:prstGeom>
        </p:spPr>
      </p:pic>
      <p:cxnSp>
        <p:nvCxnSpPr>
          <p:cNvPr id="10" name="Straight Connector 9">
            <a:extLst>
              <a:ext uri="{FF2B5EF4-FFF2-40B4-BE49-F238E27FC236}">
                <a16:creationId xmlns:a16="http://schemas.microsoft.com/office/drawing/2014/main" xmlns="" id="{4D56677B-C0B7-4DAC-ACAD-8054FF1B59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6000" y="1573887"/>
            <a:ext cx="0" cy="3710227"/>
          </a:xfrm>
          <a:prstGeom prst="line">
            <a:avLst/>
          </a:prstGeom>
          <a:ln w="19050">
            <a:solidFill>
              <a:srgbClr val="BB062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B49B4D37-4CC1-41F1-B735-78DD304902C4}"/>
              </a:ext>
            </a:extLst>
          </p:cNvPr>
          <p:cNvPicPr>
            <a:picLocks noChangeAspect="1"/>
          </p:cNvPicPr>
          <p:nvPr/>
        </p:nvPicPr>
        <p:blipFill>
          <a:blip r:embed="rId4"/>
          <a:stretch>
            <a:fillRect/>
          </a:stretch>
        </p:blipFill>
        <p:spPr>
          <a:xfrm>
            <a:off x="6343240" y="1123527"/>
            <a:ext cx="4420608" cy="4604800"/>
          </a:xfrm>
          <a:prstGeom prst="rect">
            <a:avLst/>
          </a:prstGeom>
        </p:spPr>
      </p:pic>
      <p:sp>
        <p:nvSpPr>
          <p:cNvPr id="2" name="TextBox 1">
            <a:hlinkClick r:id="rId5"/>
          </p:cNvPr>
          <p:cNvSpPr txBox="1"/>
          <p:nvPr/>
        </p:nvSpPr>
        <p:spPr>
          <a:xfrm>
            <a:off x="225778" y="6310489"/>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1831043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2400" y="2020711"/>
            <a:ext cx="10193867" cy="2554545"/>
          </a:xfrm>
          <a:prstGeom prst="rect">
            <a:avLst/>
          </a:prstGeom>
        </p:spPr>
        <p:txBody>
          <a:bodyPr wrap="square">
            <a:spAutoFit/>
          </a:bodyPr>
          <a:lstStyle/>
          <a:p>
            <a:r>
              <a:rPr lang="en-US" sz="3200" b="1" dirty="0">
                <a:solidFill>
                  <a:srgbClr val="023059"/>
                </a:solidFill>
                <a:latin typeface="Rockwell" panose="02060603020205020403" pitchFamily="18" charset="0"/>
              </a:rPr>
              <a:t>How can the medical equipment </a:t>
            </a:r>
            <a:r>
              <a:rPr lang="en-US" sz="3200" b="1" dirty="0">
                <a:solidFill>
                  <a:srgbClr val="BF0426"/>
                </a:solidFill>
                <a:latin typeface="Rockwell" panose="02060603020205020403" pitchFamily="18" charset="0"/>
              </a:rPr>
              <a:t>manufacturers </a:t>
            </a:r>
            <a:r>
              <a:rPr lang="en-US" sz="3200" b="1" dirty="0">
                <a:solidFill>
                  <a:srgbClr val="023059"/>
                </a:solidFill>
                <a:latin typeface="Rockwell" panose="02060603020205020403" pitchFamily="18" charset="0"/>
              </a:rPr>
              <a:t>use the </a:t>
            </a:r>
            <a:r>
              <a:rPr lang="en-US" sz="3200" b="1" dirty="0">
                <a:solidFill>
                  <a:srgbClr val="BF0426"/>
                </a:solidFill>
                <a:latin typeface="Rockwell" panose="02060603020205020403" pitchFamily="18" charset="0"/>
              </a:rPr>
              <a:t>data</a:t>
            </a:r>
            <a:r>
              <a:rPr lang="en-US" sz="3200" b="1" dirty="0">
                <a:solidFill>
                  <a:srgbClr val="023059"/>
                </a:solidFill>
                <a:latin typeface="Rockwell" panose="02060603020205020403" pitchFamily="18" charset="0"/>
              </a:rPr>
              <a:t> regarding the </a:t>
            </a:r>
            <a:r>
              <a:rPr lang="en-US" sz="3200" b="1" dirty="0">
                <a:solidFill>
                  <a:srgbClr val="BF0426"/>
                </a:solidFill>
                <a:latin typeface="Rockwell" panose="02060603020205020403" pitchFamily="18" charset="0"/>
              </a:rPr>
              <a:t>number and distribution of patients</a:t>
            </a:r>
            <a:r>
              <a:rPr lang="en-US" sz="3200" b="1" dirty="0">
                <a:solidFill>
                  <a:srgbClr val="023059"/>
                </a:solidFill>
                <a:latin typeface="Rockwell" panose="02060603020205020403" pitchFamily="18" charset="0"/>
              </a:rPr>
              <a:t> in different countries in order to adapt their supply </a:t>
            </a:r>
            <a:r>
              <a:rPr lang="en-US" sz="3200" b="1" dirty="0" smtClean="0">
                <a:solidFill>
                  <a:srgbClr val="023059"/>
                </a:solidFill>
                <a:latin typeface="Rockwell" panose="02060603020205020403" pitchFamily="18" charset="0"/>
              </a:rPr>
              <a:t>chains and </a:t>
            </a:r>
            <a:r>
              <a:rPr lang="en-US" sz="3200" b="1" dirty="0" smtClean="0">
                <a:solidFill>
                  <a:srgbClr val="BF0426"/>
                </a:solidFill>
                <a:latin typeface="Rockwell" panose="02060603020205020403" pitchFamily="18" charset="0"/>
              </a:rPr>
              <a:t>government </a:t>
            </a:r>
            <a:r>
              <a:rPr lang="en-US" sz="3200" b="1" dirty="0" smtClean="0">
                <a:solidFill>
                  <a:srgbClr val="023059"/>
                </a:solidFill>
                <a:latin typeface="Rockwell" panose="02060603020205020403" pitchFamily="18" charset="0"/>
              </a:rPr>
              <a:t>connect to them in time?</a:t>
            </a:r>
            <a:endParaRPr lang="en-US" sz="3200" b="1" dirty="0">
              <a:solidFill>
                <a:srgbClr val="023059"/>
              </a:solidFill>
              <a:latin typeface="Rockwell" panose="02060603020205020403" pitchFamily="18" charset="0"/>
            </a:endParaRPr>
          </a:p>
        </p:txBody>
      </p:sp>
      <p:sp>
        <p:nvSpPr>
          <p:cNvPr id="3" name="TextBox 2">
            <a:hlinkClick r:id="rId2"/>
          </p:cNvPr>
          <p:cNvSpPr txBox="1"/>
          <p:nvPr/>
        </p:nvSpPr>
        <p:spPr>
          <a:xfrm>
            <a:off x="225778" y="6310489"/>
            <a:ext cx="4572000" cy="369332"/>
          </a:xfrm>
          <a:prstGeom prst="rect">
            <a:avLst/>
          </a:prstGeom>
          <a:noFill/>
        </p:spPr>
        <p:txBody>
          <a:bodyPr wrap="square" rtlCol="0">
            <a:spAutoFit/>
          </a:bodyPr>
          <a:lstStyle/>
          <a:p>
            <a:r>
              <a:rPr lang="en-US" b="1" dirty="0" smtClean="0">
                <a:solidFill>
                  <a:srgbClr val="023059"/>
                </a:solidFill>
              </a:rPr>
              <a:t>a.abbasi1@tue.nl</a:t>
            </a:r>
            <a:endParaRPr lang="en-US" b="1" dirty="0">
              <a:solidFill>
                <a:srgbClr val="023059"/>
              </a:solidFill>
            </a:endParaRPr>
          </a:p>
        </p:txBody>
      </p:sp>
      <p:sp>
        <p:nvSpPr>
          <p:cNvPr id="4" name="TextBox 3">
            <a:extLst>
              <a:ext uri="{FF2B5EF4-FFF2-40B4-BE49-F238E27FC236}">
                <a16:creationId xmlns:a16="http://schemas.microsoft.com/office/drawing/2014/main" xmlns="" id="{AB0897C3-C418-4DD1-B277-700E1261CF97}"/>
              </a:ext>
            </a:extLst>
          </p:cNvPr>
          <p:cNvSpPr txBox="1"/>
          <p:nvPr/>
        </p:nvSpPr>
        <p:spPr>
          <a:xfrm>
            <a:off x="453189" y="332874"/>
            <a:ext cx="68740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solidFill>
                  <a:srgbClr val="023059"/>
                </a:solidFill>
                <a:latin typeface="Rockwell"/>
                <a:cs typeface="Aharoni"/>
              </a:rPr>
              <a:t>1. </a:t>
            </a:r>
            <a:r>
              <a:rPr lang="en-US" sz="4800" dirty="0" smtClean="0">
                <a:solidFill>
                  <a:srgbClr val="023059"/>
                </a:solidFill>
                <a:latin typeface="Rockwell"/>
                <a:cs typeface="Aharoni"/>
              </a:rPr>
              <a:t>Question</a:t>
            </a:r>
            <a:endParaRPr lang="en-US" sz="4800" dirty="0">
              <a:solidFill>
                <a:srgbClr val="023059"/>
              </a:solidFill>
              <a:latin typeface="Rockwell"/>
              <a:cs typeface="Aharoni"/>
            </a:endParaRPr>
          </a:p>
        </p:txBody>
      </p:sp>
    </p:spTree>
    <p:extLst>
      <p:ext uri="{BB962C8B-B14F-4D97-AF65-F5344CB8AC3E}">
        <p14:creationId xmlns:p14="http://schemas.microsoft.com/office/powerpoint/2010/main" val="778156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15667" r="15844" b="7788"/>
          <a:stretch/>
        </p:blipFill>
        <p:spPr>
          <a:xfrm>
            <a:off x="5979137" y="-25401"/>
            <a:ext cx="6327163" cy="6883401"/>
          </a:xfrm>
          <a:prstGeom prst="rect">
            <a:avLst/>
          </a:prstGeom>
          <a:effectLst>
            <a:reflection stA="0" endPos="65000" dist="50800" dir="5400000" sy="-100000" algn="bl" rotWithShape="0"/>
          </a:effectLst>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961878" y="1114592"/>
            <a:ext cx="2233555" cy="4628816"/>
          </a:xfrm>
          <a:prstGeom prst="rect">
            <a:avLst/>
          </a:prstGeom>
        </p:spPr>
      </p:pic>
      <p:sp>
        <p:nvSpPr>
          <p:cNvPr id="8" name="Rectangle 7"/>
          <p:cNvSpPr/>
          <p:nvPr/>
        </p:nvSpPr>
        <p:spPr>
          <a:xfrm>
            <a:off x="5312170" y="-50803"/>
            <a:ext cx="7086879" cy="6908803"/>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358930" y="2600492"/>
            <a:ext cx="6256841" cy="1323439"/>
          </a:xfrm>
          <a:prstGeom prst="rect">
            <a:avLst/>
          </a:prstGeom>
          <a:noFill/>
        </p:spPr>
        <p:txBody>
          <a:bodyPr wrap="none" rtlCol="0">
            <a:spAutoFit/>
          </a:bodyPr>
          <a:lstStyle/>
          <a:p>
            <a:r>
              <a:rPr lang="en-US" sz="8000" b="1" dirty="0">
                <a:solidFill>
                  <a:srgbClr val="BF0426"/>
                </a:solidFill>
                <a:latin typeface="Rockwell" panose="02060603020205020403" pitchFamily="18" charset="0"/>
                <a:ea typeface="Tahoma" panose="020B0604030504040204" pitchFamily="34" charset="0"/>
                <a:cs typeface="Tahoma" panose="020B0604030504040204" pitchFamily="34" charset="0"/>
              </a:rPr>
              <a:t>1.36 Million</a:t>
            </a:r>
          </a:p>
        </p:txBody>
      </p:sp>
      <p:pic>
        <p:nvPicPr>
          <p:cNvPr id="1026" name="Picture 2" descr="Cartoon character gadgets icons set Free Vecto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5864" t="9005" r="56110"/>
          <a:stretch/>
        </p:blipFill>
        <p:spPr bwMode="auto">
          <a:xfrm>
            <a:off x="1253001" y="8255587"/>
            <a:ext cx="1651308" cy="53530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2646666" y="-469901"/>
            <a:ext cx="1712264" cy="444500"/>
          </a:xfrm>
          <a:prstGeom prst="rect">
            <a:avLst/>
          </a:prstGeom>
        </p:spPr>
      </p:pic>
      <p:pic>
        <p:nvPicPr>
          <p:cNvPr id="1028" name="Picture 4" descr="First aid related icons Premium Vector"/>
          <p:cNvPicPr>
            <a:picLocks noChangeAspect="1" noChangeArrowheads="1"/>
          </p:cNvPicPr>
          <p:nvPr/>
        </p:nvPicPr>
        <p:blipFill rotWithShape="1">
          <a:blip r:embed="rId7">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4253158" y="3631855"/>
            <a:ext cx="2055610" cy="21592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First aid related icons Premium Vector"/>
          <p:cNvPicPr>
            <a:picLocks noChangeAspect="1" noChangeArrowheads="1"/>
          </p:cNvPicPr>
          <p:nvPr/>
        </p:nvPicPr>
        <p:blipFill rotWithShape="1">
          <a:blip r:embed="rId7">
            <a:clrChange>
              <a:clrFrom>
                <a:srgbClr val="FDFDFD"/>
              </a:clrFrom>
              <a:clrTo>
                <a:srgbClr val="FDFDFD">
                  <a:alpha val="0"/>
                </a:srgbClr>
              </a:clrTo>
            </a:clrChange>
            <a:extLst>
              <a:ext uri="{28A0092B-C50C-407E-A947-70E740481C1C}">
                <a14:useLocalDpi xmlns:a14="http://schemas.microsoft.com/office/drawing/2010/main" val="0"/>
              </a:ext>
            </a:extLst>
          </a:blip>
          <a:srcRect l="64978" t="33833" r="547" b="35222"/>
          <a:stretch/>
        </p:blipFill>
        <p:spPr bwMode="auto">
          <a:xfrm>
            <a:off x="6141454" y="3898236"/>
            <a:ext cx="2055610" cy="184517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8197064" y="3898236"/>
            <a:ext cx="3047680" cy="2463747"/>
            <a:chOff x="8197064" y="3898236"/>
            <a:chExt cx="3047680" cy="2463747"/>
          </a:xfrm>
        </p:grpSpPr>
        <p:pic>
          <p:nvPicPr>
            <p:cNvPr id="16" name="Picture 4" descr="Colorful icons about justice Free Vecto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12" idx="3"/>
            </p:cNvCxnSpPr>
            <p:nvPr/>
          </p:nvCxnSpPr>
          <p:spPr>
            <a:xfrm>
              <a:off x="8197064" y="4820822"/>
              <a:ext cx="75672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757844" y="5900318"/>
              <a:ext cx="857927"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sp>
        <p:nvSpPr>
          <p:cNvPr id="2" name="TextBox 1">
            <a:extLst>
              <a:ext uri="{FF2B5EF4-FFF2-40B4-BE49-F238E27FC236}">
                <a16:creationId xmlns:a16="http://schemas.microsoft.com/office/drawing/2014/main" xmlns="" id="{AB0897C3-C418-4DD1-B277-700E1261CF97}"/>
              </a:ext>
            </a:extLst>
          </p:cNvPr>
          <p:cNvSpPr txBox="1"/>
          <p:nvPr/>
        </p:nvSpPr>
        <p:spPr>
          <a:xfrm>
            <a:off x="453189" y="332874"/>
            <a:ext cx="68740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solidFill>
                  <a:srgbClr val="023059"/>
                </a:solidFill>
                <a:latin typeface="Rockwell"/>
                <a:cs typeface="Aharoni"/>
              </a:rPr>
              <a:t>2</a:t>
            </a:r>
            <a:r>
              <a:rPr lang="en-US" sz="4800" dirty="0" smtClean="0">
                <a:solidFill>
                  <a:srgbClr val="023059"/>
                </a:solidFill>
                <a:latin typeface="Rockwell"/>
                <a:cs typeface="Aharoni"/>
              </a:rPr>
              <a:t>. </a:t>
            </a:r>
            <a:r>
              <a:rPr lang="en-US" sz="4800" dirty="0">
                <a:solidFill>
                  <a:srgbClr val="023059"/>
                </a:solidFill>
                <a:latin typeface="Rockwell"/>
                <a:cs typeface="Aharoni"/>
              </a:rPr>
              <a:t>Problem</a:t>
            </a:r>
          </a:p>
        </p:txBody>
      </p:sp>
      <p:sp>
        <p:nvSpPr>
          <p:cNvPr id="3" name="Rectangle 2"/>
          <p:cNvSpPr/>
          <p:nvPr/>
        </p:nvSpPr>
        <p:spPr>
          <a:xfrm>
            <a:off x="20531" y="6283814"/>
            <a:ext cx="9800476" cy="369332"/>
          </a:xfrm>
          <a:prstGeom prst="rect">
            <a:avLst/>
          </a:prstGeom>
        </p:spPr>
        <p:txBody>
          <a:bodyPr wrap="square">
            <a:spAutoFit/>
          </a:bodyPr>
          <a:lstStyle/>
          <a:p>
            <a:r>
              <a:rPr lang="en-US" dirty="0">
                <a:hlinkClick r:id="rId9"/>
              </a:rPr>
              <a:t>https://www.rivm.nl/en/contact/doing-business-with-rivm/offers-for-equipment-to-fight-corona-crisis</a:t>
            </a:r>
            <a:endParaRPr lang="en-US" dirty="0"/>
          </a:p>
        </p:txBody>
      </p:sp>
    </p:spTree>
    <p:extLst>
      <p:ext uri="{BB962C8B-B14F-4D97-AF65-F5344CB8AC3E}">
        <p14:creationId xmlns:p14="http://schemas.microsoft.com/office/powerpoint/2010/main" val="343591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46666" y="-469901"/>
            <a:ext cx="1712264" cy="444500"/>
          </a:xfrm>
          <a:prstGeom prst="rect">
            <a:avLst/>
          </a:prstGeom>
        </p:spPr>
      </p:pic>
      <p:grpSp>
        <p:nvGrpSpPr>
          <p:cNvPr id="14" name="Group 13"/>
          <p:cNvGrpSpPr/>
          <p:nvPr/>
        </p:nvGrpSpPr>
        <p:grpSpPr>
          <a:xfrm>
            <a:off x="9057555" y="3898236"/>
            <a:ext cx="2187189" cy="2463747"/>
            <a:chOff x="9057555" y="3898236"/>
            <a:chExt cx="2187189" cy="2463747"/>
          </a:xfrm>
        </p:grpSpPr>
        <p:pic>
          <p:nvPicPr>
            <p:cNvPr id="15" name="Picture 4" descr="Colorful icons about justice Free Vecto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9757844" y="5900318"/>
              <a:ext cx="857927"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grpSp>
        <p:nvGrpSpPr>
          <p:cNvPr id="25" name="Group 24"/>
          <p:cNvGrpSpPr/>
          <p:nvPr/>
        </p:nvGrpSpPr>
        <p:grpSpPr>
          <a:xfrm>
            <a:off x="7400320" y="2598139"/>
            <a:ext cx="3128730" cy="1890734"/>
            <a:chOff x="7400320" y="2598139"/>
            <a:chExt cx="3128730" cy="1890734"/>
          </a:xfrm>
        </p:grpSpPr>
        <p:pic>
          <p:nvPicPr>
            <p:cNvPr id="3" name="Picture 2"/>
            <p:cNvPicPr>
              <a:picLocks noChangeAspect="1"/>
            </p:cNvPicPr>
            <p:nvPr/>
          </p:nvPicPr>
          <p:blipFill rotWithShape="1">
            <a:blip r:embed="rId5">
              <a:clrChange>
                <a:clrFrom>
                  <a:srgbClr val="EAEAEA"/>
                </a:clrFrom>
                <a:clrTo>
                  <a:srgbClr val="EAEAEA">
                    <a:alpha val="0"/>
                  </a:srgbClr>
                </a:clrTo>
              </a:clrChange>
              <a:duotone>
                <a:schemeClr val="accent5">
                  <a:shade val="45000"/>
                  <a:satMod val="135000"/>
                </a:schemeClr>
                <a:prstClr val="white"/>
              </a:duotone>
            </a:blip>
            <a:srcRect l="-357" t="73092" r="80196" b="16209"/>
            <a:stretch/>
          </p:blipFill>
          <p:spPr>
            <a:xfrm>
              <a:off x="7400320" y="3452444"/>
              <a:ext cx="1542412" cy="818526"/>
            </a:xfrm>
            <a:prstGeom prst="rect">
              <a:avLst/>
            </a:prstGeom>
          </p:spPr>
        </p:pic>
        <p:pic>
          <p:nvPicPr>
            <p:cNvPr id="20" name="Picture 19"/>
            <p:cNvPicPr>
              <a:picLocks noChangeAspect="1"/>
            </p:cNvPicPr>
            <p:nvPr/>
          </p:nvPicPr>
          <p:blipFill rotWithShape="1">
            <a:blip r:embed="rId5">
              <a:clrChange>
                <a:clrFrom>
                  <a:srgbClr val="EAEAEA"/>
                </a:clrFrom>
                <a:clrTo>
                  <a:srgbClr val="EAEAEA">
                    <a:alpha val="0"/>
                  </a:srgbClr>
                </a:clrTo>
              </a:clrChange>
              <a:duotone>
                <a:schemeClr val="accent5">
                  <a:shade val="45000"/>
                  <a:satMod val="135000"/>
                </a:schemeClr>
                <a:prstClr val="white"/>
              </a:duotone>
            </a:blip>
            <a:srcRect l="-357" t="73092" r="80196" b="16209"/>
            <a:stretch/>
          </p:blipFill>
          <p:spPr>
            <a:xfrm>
              <a:off x="8029113" y="2820660"/>
              <a:ext cx="1542412" cy="818526"/>
            </a:xfrm>
            <a:prstGeom prst="rect">
              <a:avLst/>
            </a:prstGeom>
          </p:spPr>
        </p:pic>
        <p:pic>
          <p:nvPicPr>
            <p:cNvPr id="21" name="Picture 20"/>
            <p:cNvPicPr>
              <a:picLocks noChangeAspect="1"/>
            </p:cNvPicPr>
            <p:nvPr/>
          </p:nvPicPr>
          <p:blipFill rotWithShape="1">
            <a:blip r:embed="rId5">
              <a:clrChange>
                <a:clrFrom>
                  <a:srgbClr val="EAEAEA"/>
                </a:clrFrom>
                <a:clrTo>
                  <a:srgbClr val="EAEAEA">
                    <a:alpha val="0"/>
                  </a:srgbClr>
                </a:clrTo>
              </a:clrChange>
              <a:duotone>
                <a:schemeClr val="accent5">
                  <a:shade val="45000"/>
                  <a:satMod val="135000"/>
                </a:schemeClr>
                <a:prstClr val="white"/>
              </a:duotone>
            </a:blip>
            <a:srcRect l="-357" t="73092" r="80196" b="16209"/>
            <a:stretch/>
          </p:blipFill>
          <p:spPr>
            <a:xfrm>
              <a:off x="8986638" y="2598139"/>
              <a:ext cx="1542412" cy="818526"/>
            </a:xfrm>
            <a:prstGeom prst="rect">
              <a:avLst/>
            </a:prstGeom>
          </p:spPr>
        </p:pic>
        <p:cxnSp>
          <p:nvCxnSpPr>
            <p:cNvPr id="9" name="Straight Arrow Connector 8"/>
            <p:cNvCxnSpPr/>
            <p:nvPr/>
          </p:nvCxnSpPr>
          <p:spPr>
            <a:xfrm>
              <a:off x="8634845" y="4156364"/>
              <a:ext cx="561110" cy="3325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057555" y="3566302"/>
              <a:ext cx="446287" cy="4972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982496" y="3398103"/>
              <a:ext cx="38897" cy="41927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066016" y="-311520"/>
            <a:ext cx="1877993" cy="2726982"/>
            <a:chOff x="2410068" y="-1620724"/>
            <a:chExt cx="2945402" cy="4115761"/>
          </a:xfrm>
        </p:grpSpPr>
        <p:pic>
          <p:nvPicPr>
            <p:cNvPr id="3080" name="Picture 8" descr="Hand drawn speech bubble collection Free Vecto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7472" r="36214" b="63230"/>
            <a:stretch/>
          </p:blipFill>
          <p:spPr bwMode="auto">
            <a:xfrm>
              <a:off x="2410068" y="-1620724"/>
              <a:ext cx="2945402" cy="411576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109191" y="-98657"/>
              <a:ext cx="1154483" cy="954107"/>
            </a:xfrm>
            <a:prstGeom prst="rect">
              <a:avLst/>
            </a:prstGeom>
            <a:noFill/>
          </p:spPr>
          <p:txBody>
            <a:bodyPr wrap="none" rtlCol="0">
              <a:spAutoFit/>
            </a:bodyPr>
            <a:lstStyle/>
            <a:p>
              <a:r>
                <a:rPr lang="en-US" sz="2800" b="1" dirty="0">
                  <a:latin typeface="Rockwell" panose="02060603020205020403" pitchFamily="18" charset="0"/>
                </a:rPr>
                <a:t>I can </a:t>
              </a:r>
            </a:p>
            <a:p>
              <a:r>
                <a:rPr lang="en-US" sz="2800" b="1" dirty="0">
                  <a:latin typeface="Rockwell" panose="02060603020205020403" pitchFamily="18" charset="0"/>
                </a:rPr>
                <a:t>help!</a:t>
              </a:r>
            </a:p>
          </p:txBody>
        </p:sp>
      </p:grpSp>
      <p:grpSp>
        <p:nvGrpSpPr>
          <p:cNvPr id="29" name="Group 28"/>
          <p:cNvGrpSpPr/>
          <p:nvPr/>
        </p:nvGrpSpPr>
        <p:grpSpPr>
          <a:xfrm>
            <a:off x="4892838" y="131451"/>
            <a:ext cx="5532579" cy="4938318"/>
            <a:chOff x="4892838" y="131451"/>
            <a:chExt cx="5532579" cy="4938318"/>
          </a:xfrm>
        </p:grpSpPr>
        <p:grpSp>
          <p:nvGrpSpPr>
            <p:cNvPr id="27" name="Group 26"/>
            <p:cNvGrpSpPr/>
            <p:nvPr/>
          </p:nvGrpSpPr>
          <p:grpSpPr>
            <a:xfrm>
              <a:off x="4892838" y="131451"/>
              <a:ext cx="3608973" cy="4938318"/>
              <a:chOff x="4892838" y="131451"/>
              <a:chExt cx="3608973" cy="4938318"/>
            </a:xfrm>
          </p:grpSpPr>
          <p:pic>
            <p:nvPicPr>
              <p:cNvPr id="13" name="Picture 12"/>
              <p:cNvPicPr>
                <a:picLocks noChangeAspect="1"/>
              </p:cNvPicPr>
              <p:nvPr/>
            </p:nvPicPr>
            <p:blipFill>
              <a:blip r:embed="rId7"/>
              <a:stretch>
                <a:fillRect/>
              </a:stretch>
            </p:blipFill>
            <p:spPr>
              <a:xfrm>
                <a:off x="4892838" y="1211065"/>
                <a:ext cx="1790572" cy="1743452"/>
              </a:xfrm>
              <a:prstGeom prst="rect">
                <a:avLst/>
              </a:prstGeom>
            </p:spPr>
          </p:pic>
          <p:pic>
            <p:nvPicPr>
              <p:cNvPr id="1028" name="Picture 4" descr="First aid related icons Premium Vector"/>
              <p:cNvPicPr>
                <a:picLocks noChangeAspect="1" noChangeArrowheads="1"/>
              </p:cNvPicPr>
              <p:nvPr/>
            </p:nvPicPr>
            <p:blipFill rotWithShape="1">
              <a:blip r:embed="rId8">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6446201" y="131451"/>
                <a:ext cx="2055610" cy="21592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First aid related icons Premium Vector"/>
              <p:cNvPicPr>
                <a:picLocks noChangeAspect="1" noChangeArrowheads="1"/>
              </p:cNvPicPr>
              <p:nvPr/>
            </p:nvPicPr>
            <p:blipFill rotWithShape="1">
              <a:blip r:embed="rId8">
                <a:clrChange>
                  <a:clrFrom>
                    <a:srgbClr val="FDFDFD"/>
                  </a:clrFrom>
                  <a:clrTo>
                    <a:srgbClr val="FDFDFD">
                      <a:alpha val="0"/>
                    </a:srgbClr>
                  </a:clrTo>
                </a:clrChange>
                <a:extLst>
                  <a:ext uri="{28A0092B-C50C-407E-A947-70E740481C1C}">
                    <a14:useLocalDpi xmlns:a14="http://schemas.microsoft.com/office/drawing/2010/main" val="0"/>
                  </a:ext>
                </a:extLst>
              </a:blip>
              <a:srcRect l="64978" t="33833" r="547" b="35222"/>
              <a:stretch/>
            </p:blipFill>
            <p:spPr bwMode="auto">
              <a:xfrm>
                <a:off x="5072668" y="3224597"/>
                <a:ext cx="2055610" cy="1845172"/>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p:cNvPicPr>
              <a:picLocks noChangeAspect="1"/>
            </p:cNvPicPr>
            <p:nvPr/>
          </p:nvPicPr>
          <p:blipFill>
            <a:blip r:embed="rId7"/>
            <a:stretch>
              <a:fillRect/>
            </a:stretch>
          </p:blipFill>
          <p:spPr>
            <a:xfrm>
              <a:off x="8634845" y="496327"/>
              <a:ext cx="1790572" cy="1743452"/>
            </a:xfrm>
            <a:prstGeom prst="rect">
              <a:avLst/>
            </a:prstGeom>
          </p:spPr>
        </p:pic>
      </p:grpSp>
      <p:sp>
        <p:nvSpPr>
          <p:cNvPr id="31" name="TextBox 30">
            <a:hlinkClick r:id="rId9"/>
          </p:cNvPr>
          <p:cNvSpPr txBox="1"/>
          <p:nvPr/>
        </p:nvSpPr>
        <p:spPr>
          <a:xfrm>
            <a:off x="225778" y="6310489"/>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pic>
        <p:nvPicPr>
          <p:cNvPr id="32" name="Picture 31">
            <a:extLst>
              <a:ext uri="{FF2B5EF4-FFF2-40B4-BE49-F238E27FC236}">
                <a16:creationId xmlns:a16="http://schemas.microsoft.com/office/drawing/2014/main" xmlns="" id="{B49B4D37-4CC1-41F1-B735-78DD304902C4}"/>
              </a:ext>
            </a:extLst>
          </p:cNvPr>
          <p:cNvPicPr>
            <a:picLocks noChangeAspect="1"/>
          </p:cNvPicPr>
          <p:nvPr/>
        </p:nvPicPr>
        <p:blipFill>
          <a:blip r:embed="rId10"/>
          <a:stretch>
            <a:fillRect/>
          </a:stretch>
        </p:blipFill>
        <p:spPr>
          <a:xfrm>
            <a:off x="312611" y="2006323"/>
            <a:ext cx="3135097" cy="3265726"/>
          </a:xfrm>
          <a:prstGeom prst="rect">
            <a:avLst/>
          </a:prstGeom>
        </p:spPr>
      </p:pic>
    </p:spTree>
    <p:extLst>
      <p:ext uri="{BB962C8B-B14F-4D97-AF65-F5344CB8AC3E}">
        <p14:creationId xmlns:p14="http://schemas.microsoft.com/office/powerpoint/2010/main" val="929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844" y="214489"/>
            <a:ext cx="7823200" cy="830997"/>
          </a:xfrm>
          <a:prstGeom prst="rect">
            <a:avLst/>
          </a:prstGeom>
          <a:noFill/>
        </p:spPr>
        <p:txBody>
          <a:bodyPr wrap="square" rtlCol="0">
            <a:spAutoFit/>
          </a:bodyPr>
          <a:lstStyle/>
          <a:p>
            <a:r>
              <a:rPr lang="en-US" sz="4800" dirty="0">
                <a:solidFill>
                  <a:srgbClr val="023059"/>
                </a:solidFill>
                <a:latin typeface="Rockwell"/>
              </a:rPr>
              <a:t>3</a:t>
            </a:r>
            <a:r>
              <a:rPr lang="en-US" sz="4800" dirty="0" smtClean="0">
                <a:solidFill>
                  <a:srgbClr val="023059"/>
                </a:solidFill>
                <a:latin typeface="Rockwell"/>
              </a:rPr>
              <a:t>. Current Solution</a:t>
            </a:r>
            <a:endParaRPr lang="en-US" sz="4800" dirty="0"/>
          </a:p>
        </p:txBody>
      </p:sp>
      <p:sp>
        <p:nvSpPr>
          <p:cNvPr id="5" name="TextBox 4"/>
          <p:cNvSpPr txBox="1"/>
          <p:nvPr/>
        </p:nvSpPr>
        <p:spPr>
          <a:xfrm>
            <a:off x="462844" y="1591734"/>
            <a:ext cx="11480800" cy="45243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smtClean="0">
                <a:solidFill>
                  <a:srgbClr val="BF0426"/>
                </a:solidFill>
                <a:latin typeface="Rockwell" panose="02060603020205020403" pitchFamily="18" charset="0"/>
              </a:rPr>
              <a:t>Email tenders on</a:t>
            </a:r>
            <a:r>
              <a:rPr lang="en-US" sz="2400" dirty="0">
                <a:solidFill>
                  <a:srgbClr val="BF0426"/>
                </a:solidFill>
                <a:latin typeface="Rockwell" panose="02060603020205020403" pitchFamily="18" charset="0"/>
              </a:rPr>
              <a:t> </a:t>
            </a:r>
            <a:r>
              <a:rPr lang="en-US" sz="2400" u="sng" dirty="0">
                <a:solidFill>
                  <a:srgbClr val="BF0426"/>
                </a:solidFill>
                <a:latin typeface="Rockwell" panose="02060603020205020403" pitchFamily="18" charset="0"/>
                <a:hlinkClick r:id="rId2"/>
              </a:rPr>
              <a:t>middelencorona@nfu.nl</a:t>
            </a:r>
            <a:r>
              <a:rPr lang="en-US" sz="2400" dirty="0" smtClean="0">
                <a:solidFill>
                  <a:srgbClr val="BF0426"/>
                </a:solidFill>
                <a:latin typeface="Rockwell" panose="02060603020205020403" pitchFamily="18" charset="0"/>
              </a:rPr>
              <a:t>.</a:t>
            </a:r>
          </a:p>
          <a:p>
            <a:pPr marL="285750" indent="-285750">
              <a:lnSpc>
                <a:spcPct val="200000"/>
              </a:lnSpc>
              <a:buFont typeface="Arial" panose="020B0604020202020204" pitchFamily="34" charset="0"/>
              <a:buChar char="•"/>
            </a:pPr>
            <a:r>
              <a:rPr lang="en-US" sz="2400" dirty="0" smtClean="0">
                <a:solidFill>
                  <a:srgbClr val="BF0426"/>
                </a:solidFill>
                <a:latin typeface="Rockwell" panose="02060603020205020403" pitchFamily="18" charset="0"/>
              </a:rPr>
              <a:t>Inspection prior to procurement.</a:t>
            </a:r>
          </a:p>
          <a:p>
            <a:pPr marL="285750" indent="-285750">
              <a:lnSpc>
                <a:spcPct val="200000"/>
              </a:lnSpc>
              <a:buFont typeface="Arial" panose="020B0604020202020204" pitchFamily="34" charset="0"/>
              <a:buChar char="•"/>
            </a:pPr>
            <a:r>
              <a:rPr lang="en-US" sz="2400" dirty="0" smtClean="0">
                <a:solidFill>
                  <a:srgbClr val="BF0426"/>
                </a:solidFill>
                <a:latin typeface="Rockwell" panose="02060603020205020403" pitchFamily="18" charset="0"/>
              </a:rPr>
              <a:t>Fully </a:t>
            </a:r>
            <a:r>
              <a:rPr lang="en-US" sz="2400" dirty="0">
                <a:solidFill>
                  <a:srgbClr val="BF0426"/>
                </a:solidFill>
                <a:latin typeface="Rockwell" panose="02060603020205020403" pitchFamily="18" charset="0"/>
              </a:rPr>
              <a:t>legible (uncensored) </a:t>
            </a:r>
            <a:r>
              <a:rPr lang="en-US" sz="2400" dirty="0" smtClean="0">
                <a:solidFill>
                  <a:srgbClr val="BF0426"/>
                </a:solidFill>
                <a:latin typeface="Rockwell" panose="02060603020205020403" pitchFamily="18" charset="0"/>
              </a:rPr>
              <a:t>illustrations.</a:t>
            </a:r>
          </a:p>
          <a:p>
            <a:pPr marL="285750" indent="-285750">
              <a:lnSpc>
                <a:spcPct val="200000"/>
              </a:lnSpc>
              <a:buFont typeface="Arial" panose="020B0604020202020204" pitchFamily="34" charset="0"/>
              <a:buChar char="•"/>
            </a:pPr>
            <a:r>
              <a:rPr lang="en-US" sz="2400" dirty="0" smtClean="0">
                <a:solidFill>
                  <a:srgbClr val="BF0426"/>
                </a:solidFill>
                <a:latin typeface="Rockwell" panose="02060603020205020403" pitchFamily="18" charset="0"/>
              </a:rPr>
              <a:t>Fully </a:t>
            </a:r>
            <a:r>
              <a:rPr lang="en-US" sz="2400" dirty="0">
                <a:solidFill>
                  <a:srgbClr val="BF0426"/>
                </a:solidFill>
                <a:latin typeface="Rockwell" panose="02060603020205020403" pitchFamily="18" charset="0"/>
              </a:rPr>
              <a:t>legible (uncensored) </a:t>
            </a:r>
            <a:r>
              <a:rPr lang="en-US" sz="2400" dirty="0" smtClean="0">
                <a:solidFill>
                  <a:srgbClr val="BF0426"/>
                </a:solidFill>
                <a:latin typeface="Rockwell" panose="02060603020205020403" pitchFamily="18" charset="0"/>
              </a:rPr>
              <a:t>certificates.</a:t>
            </a:r>
          </a:p>
          <a:p>
            <a:pPr marL="285750" indent="-285750">
              <a:lnSpc>
                <a:spcPct val="200000"/>
              </a:lnSpc>
              <a:buFont typeface="Arial" panose="020B0604020202020204" pitchFamily="34" charset="0"/>
              <a:buChar char="•"/>
            </a:pPr>
            <a:r>
              <a:rPr lang="en-US" sz="2400" dirty="0" smtClean="0">
                <a:solidFill>
                  <a:srgbClr val="BF0426"/>
                </a:solidFill>
                <a:latin typeface="Rockwell" panose="02060603020205020403" pitchFamily="18" charset="0"/>
              </a:rPr>
              <a:t>The </a:t>
            </a:r>
            <a:r>
              <a:rPr lang="en-US" sz="2400" dirty="0">
                <a:solidFill>
                  <a:srgbClr val="BF0426"/>
                </a:solidFill>
                <a:latin typeface="Rockwell" panose="02060603020205020403" pitchFamily="18" charset="0"/>
              </a:rPr>
              <a:t>quantities and physical location of the </a:t>
            </a:r>
            <a:r>
              <a:rPr lang="en-US" sz="2400" dirty="0" smtClean="0">
                <a:solidFill>
                  <a:srgbClr val="BF0426"/>
                </a:solidFill>
                <a:latin typeface="Rockwell" panose="02060603020205020403" pitchFamily="18" charset="0"/>
              </a:rPr>
              <a:t>goods.</a:t>
            </a:r>
          </a:p>
          <a:p>
            <a:pPr>
              <a:lnSpc>
                <a:spcPct val="200000"/>
              </a:lnSpc>
            </a:pPr>
            <a:endParaRPr lang="en-US" sz="2400" dirty="0">
              <a:solidFill>
                <a:srgbClr val="BF0426"/>
              </a:solidFill>
              <a:latin typeface="Rockwell" panose="02060603020205020403" pitchFamily="18" charset="0"/>
            </a:endParaRPr>
          </a:p>
        </p:txBody>
      </p:sp>
      <p:pic>
        <p:nvPicPr>
          <p:cNvPr id="1026" name="Picture 2" descr="Illustration of certificate circle yellow flat icon Stock Vector - 1020909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553" y="1045486"/>
            <a:ext cx="2418292" cy="24182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rst aid related icons Premium Vector"/>
          <p:cNvPicPr>
            <a:picLocks noChangeAspect="1" noChangeArrowheads="1"/>
          </p:cNvPicPr>
          <p:nvPr/>
        </p:nvPicPr>
        <p:blipFill rotWithShape="1">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261829" y="1765713"/>
            <a:ext cx="573607" cy="6025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First aid related icons Premium Vector"/>
          <p:cNvPicPr>
            <a:picLocks noChangeAspect="1" noChangeArrowheads="1"/>
          </p:cNvPicPr>
          <p:nvPr/>
        </p:nvPicPr>
        <p:blipFill rotWithShape="1">
          <a:blip r:embed="rId5"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251755" y="3238620"/>
            <a:ext cx="583681" cy="6131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First aid related icons Premium Vector"/>
          <p:cNvPicPr>
            <a:picLocks noChangeAspect="1" noChangeArrowheads="1"/>
          </p:cNvPicPr>
          <p:nvPr/>
        </p:nvPicPr>
        <p:blipFill rotWithShape="1">
          <a:blip r:embed="rId6"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251755" y="4696806"/>
            <a:ext cx="664434" cy="6979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First aid related icons Premium Vector"/>
          <p:cNvPicPr>
            <a:picLocks noChangeAspect="1" noChangeArrowheads="1"/>
          </p:cNvPicPr>
          <p:nvPr/>
        </p:nvPicPr>
        <p:blipFill rotWithShape="1">
          <a:blip r:embed="rId5"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251755" y="2542213"/>
            <a:ext cx="583681" cy="6131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irst aid related icons Premium Vector"/>
          <p:cNvPicPr>
            <a:picLocks noChangeAspect="1" noChangeArrowheads="1"/>
          </p:cNvPicPr>
          <p:nvPr/>
        </p:nvPicPr>
        <p:blipFill rotWithShape="1">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261829" y="3897000"/>
            <a:ext cx="573607" cy="6025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7"/>
          </p:cNvPr>
          <p:cNvSpPr txBox="1"/>
          <p:nvPr/>
        </p:nvSpPr>
        <p:spPr>
          <a:xfrm>
            <a:off x="225778" y="6310489"/>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
        <p:nvSpPr>
          <p:cNvPr id="16" name="Rectangle 15"/>
          <p:cNvSpPr/>
          <p:nvPr/>
        </p:nvSpPr>
        <p:spPr>
          <a:xfrm>
            <a:off x="8184608" y="5797771"/>
            <a:ext cx="3860474" cy="830997"/>
          </a:xfrm>
          <a:prstGeom prst="rect">
            <a:avLst/>
          </a:prstGeom>
        </p:spPr>
        <p:txBody>
          <a:bodyPr wrap="square">
            <a:spAutoFit/>
          </a:bodyPr>
          <a:lstStyle/>
          <a:p>
            <a:r>
              <a:rPr lang="en-US" sz="1600" dirty="0">
                <a:hlinkClick r:id="rId8"/>
              </a:rPr>
              <a:t>https://www.rivm.nl/en/contact/doing-business-with-rivm/offers-for-equipment-to-fight-corona-crisis</a:t>
            </a:r>
            <a:endParaRPr lang="en-US" sz="1600" dirty="0"/>
          </a:p>
        </p:txBody>
      </p:sp>
      <p:pic>
        <p:nvPicPr>
          <p:cNvPr id="3074" name="Picture 2" descr="Atlant volgt richtlijnen RIVM en GGD voor Corona virus - Atlan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8996" y="5661714"/>
            <a:ext cx="3394174" cy="110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161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844" y="214489"/>
            <a:ext cx="7823200" cy="830997"/>
          </a:xfrm>
          <a:prstGeom prst="rect">
            <a:avLst/>
          </a:prstGeom>
          <a:noFill/>
        </p:spPr>
        <p:txBody>
          <a:bodyPr wrap="square" rtlCol="0">
            <a:spAutoFit/>
          </a:bodyPr>
          <a:lstStyle/>
          <a:p>
            <a:r>
              <a:rPr lang="en-US" sz="4800" dirty="0">
                <a:solidFill>
                  <a:srgbClr val="023059"/>
                </a:solidFill>
                <a:latin typeface="Rockwell"/>
              </a:rPr>
              <a:t>4</a:t>
            </a:r>
            <a:r>
              <a:rPr lang="en-US" sz="4800" dirty="0" smtClean="0">
                <a:solidFill>
                  <a:srgbClr val="023059"/>
                </a:solidFill>
                <a:latin typeface="Rockwell"/>
              </a:rPr>
              <a:t>. Demand</a:t>
            </a:r>
            <a:endParaRPr lang="en-US" sz="4800" dirty="0"/>
          </a:p>
        </p:txBody>
      </p:sp>
      <p:grpSp>
        <p:nvGrpSpPr>
          <p:cNvPr id="3" name="Group 2"/>
          <p:cNvGrpSpPr/>
          <p:nvPr/>
        </p:nvGrpSpPr>
        <p:grpSpPr>
          <a:xfrm>
            <a:off x="8895233" y="211589"/>
            <a:ext cx="1377245" cy="1464549"/>
            <a:chOff x="9056902" y="3893373"/>
            <a:chExt cx="2187189" cy="2455908"/>
          </a:xfrm>
        </p:grpSpPr>
        <p:pic>
          <p:nvPicPr>
            <p:cNvPr id="4" name="Picture 4" descr="Colorful icons about justice Free Vecto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6902" y="3893373"/>
              <a:ext cx="2187189" cy="2220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578763" y="5887616"/>
              <a:ext cx="857926"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sp>
        <p:nvSpPr>
          <p:cNvPr id="10" name="Rectangle 9"/>
          <p:cNvSpPr/>
          <p:nvPr/>
        </p:nvSpPr>
        <p:spPr>
          <a:xfrm>
            <a:off x="654343" y="1278884"/>
            <a:ext cx="8940800" cy="4524315"/>
          </a:xfrm>
          <a:prstGeom prst="rect">
            <a:avLst/>
          </a:prstGeom>
        </p:spPr>
        <p:txBody>
          <a:bodyPr wrap="square">
            <a:spAutoFit/>
          </a:bodyPr>
          <a:lstStyle/>
          <a:p>
            <a:pPr>
              <a:lnSpc>
                <a:spcPct val="150000"/>
              </a:lnSpc>
            </a:pPr>
            <a:r>
              <a:rPr lang="en-US" sz="2400" dirty="0">
                <a:solidFill>
                  <a:srgbClr val="BF0426"/>
                </a:solidFill>
                <a:latin typeface="Rockwell" panose="02060603020205020403" pitchFamily="18" charset="0"/>
              </a:rPr>
              <a:t>FFP1, FFP2, FFP3 masks</a:t>
            </a:r>
          </a:p>
          <a:p>
            <a:pPr>
              <a:lnSpc>
                <a:spcPct val="150000"/>
              </a:lnSpc>
            </a:pPr>
            <a:r>
              <a:rPr lang="en-US" sz="2400" dirty="0">
                <a:solidFill>
                  <a:srgbClr val="BF0426"/>
                </a:solidFill>
                <a:latin typeface="Rockwell" panose="02060603020205020403" pitchFamily="18" charset="0"/>
              </a:rPr>
              <a:t>Protective coats</a:t>
            </a:r>
          </a:p>
          <a:p>
            <a:pPr>
              <a:lnSpc>
                <a:spcPct val="150000"/>
              </a:lnSpc>
            </a:pPr>
            <a:r>
              <a:rPr lang="en-US" sz="2400" dirty="0">
                <a:solidFill>
                  <a:srgbClr val="BF0426"/>
                </a:solidFill>
                <a:latin typeface="Rockwell" panose="02060603020205020403" pitchFamily="18" charset="0"/>
              </a:rPr>
              <a:t>Splash resistant safety spectacles</a:t>
            </a:r>
          </a:p>
          <a:p>
            <a:pPr>
              <a:lnSpc>
                <a:spcPct val="150000"/>
              </a:lnSpc>
            </a:pPr>
            <a:r>
              <a:rPr lang="en-US" sz="2400" dirty="0">
                <a:solidFill>
                  <a:srgbClr val="BF0426"/>
                </a:solidFill>
                <a:latin typeface="Rockwell" panose="02060603020205020403" pitchFamily="18" charset="0"/>
              </a:rPr>
              <a:t>Aprons</a:t>
            </a:r>
          </a:p>
          <a:p>
            <a:pPr>
              <a:lnSpc>
                <a:spcPct val="150000"/>
              </a:lnSpc>
            </a:pPr>
            <a:r>
              <a:rPr lang="en-US" sz="2400" dirty="0">
                <a:solidFill>
                  <a:srgbClr val="BF0426"/>
                </a:solidFill>
                <a:latin typeface="Rockwell" panose="02060603020205020403" pitchFamily="18" charset="0"/>
              </a:rPr>
              <a:t>Surgical masks (type IIR)</a:t>
            </a:r>
          </a:p>
          <a:p>
            <a:pPr>
              <a:lnSpc>
                <a:spcPct val="150000"/>
              </a:lnSpc>
            </a:pPr>
            <a:r>
              <a:rPr lang="en-US" sz="2400" dirty="0">
                <a:solidFill>
                  <a:srgbClr val="BF0426"/>
                </a:solidFill>
                <a:latin typeface="Rockwell" panose="02060603020205020403" pitchFamily="18" charset="0"/>
              </a:rPr>
              <a:t>Examination gloves</a:t>
            </a:r>
          </a:p>
          <a:p>
            <a:pPr>
              <a:lnSpc>
                <a:spcPct val="150000"/>
              </a:lnSpc>
            </a:pPr>
            <a:r>
              <a:rPr lang="en-US" sz="2400" dirty="0">
                <a:solidFill>
                  <a:srgbClr val="BF0426"/>
                </a:solidFill>
                <a:latin typeface="Rockwell" panose="02060603020205020403" pitchFamily="18" charset="0"/>
              </a:rPr>
              <a:t>Diagnostic </a:t>
            </a:r>
            <a:r>
              <a:rPr lang="en-US" sz="2400" dirty="0" smtClean="0">
                <a:solidFill>
                  <a:srgbClr val="BF0426"/>
                </a:solidFill>
                <a:latin typeface="Rockwell" panose="02060603020205020403" pitchFamily="18" charset="0"/>
              </a:rPr>
              <a:t>tests materials</a:t>
            </a:r>
            <a:endParaRPr lang="en-US" sz="2400" dirty="0">
              <a:solidFill>
                <a:srgbClr val="BF0426"/>
              </a:solidFill>
              <a:latin typeface="Rockwell" panose="02060603020205020403" pitchFamily="18" charset="0"/>
            </a:endParaRPr>
          </a:p>
          <a:p>
            <a:pPr>
              <a:lnSpc>
                <a:spcPct val="150000"/>
              </a:lnSpc>
            </a:pPr>
            <a:r>
              <a:rPr lang="en-US" sz="2400" dirty="0">
                <a:solidFill>
                  <a:srgbClr val="BF0426"/>
                </a:solidFill>
                <a:latin typeface="Rockwell" panose="02060603020205020403" pitchFamily="18" charset="0"/>
              </a:rPr>
              <a:t>Ventilation equipment.</a:t>
            </a:r>
            <a:endParaRPr lang="en-US" sz="2400" b="0" i="0" dirty="0">
              <a:solidFill>
                <a:srgbClr val="BF0426"/>
              </a:solidFill>
              <a:effectLst/>
              <a:latin typeface="Rockwell" panose="02060603020205020403" pitchFamily="18" charset="0"/>
            </a:endParaRPr>
          </a:p>
        </p:txBody>
      </p:sp>
      <p:pic>
        <p:nvPicPr>
          <p:cNvPr id="12" name="Picture 6" descr="People donate ppe personal protective suit clothing isolated and ..."/>
          <p:cNvPicPr>
            <a:picLocks noChangeAspect="1" noChangeArrowheads="1"/>
          </p:cNvPicPr>
          <p:nvPr/>
        </p:nvPicPr>
        <p:blipFill rotWithShape="1">
          <a:blip r:embed="rId4">
            <a:extLst>
              <a:ext uri="{28A0092B-C50C-407E-A947-70E740481C1C}">
                <a14:useLocalDpi xmlns:a14="http://schemas.microsoft.com/office/drawing/2010/main" val="0"/>
              </a:ext>
            </a:extLst>
          </a:blip>
          <a:srcRect r="24039"/>
          <a:stretch/>
        </p:blipFill>
        <p:spPr bwMode="auto">
          <a:xfrm>
            <a:off x="7407523" y="2074252"/>
            <a:ext cx="4260777" cy="42023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 name="Picture 4" descr="First aid related icons Premium Vector"/>
          <p:cNvPicPr>
            <a:picLocks noChangeAspect="1" noChangeArrowheads="1"/>
          </p:cNvPicPr>
          <p:nvPr/>
        </p:nvPicPr>
        <p:blipFill rotWithShape="1">
          <a:blip r:embed="rId5"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181077" y="1297752"/>
            <a:ext cx="573607" cy="6025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rst aid related icons Premium Vector"/>
          <p:cNvPicPr>
            <a:picLocks noChangeAspect="1" noChangeArrowheads="1"/>
          </p:cNvPicPr>
          <p:nvPr/>
        </p:nvPicPr>
        <p:blipFill rotWithShape="1">
          <a:blip r:embed="rId6"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181077" y="2463325"/>
            <a:ext cx="583681" cy="61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First aid related icons Premium Vector"/>
          <p:cNvPicPr>
            <a:picLocks noChangeAspect="1" noChangeArrowheads="1"/>
          </p:cNvPicPr>
          <p:nvPr/>
        </p:nvPicPr>
        <p:blipFill rotWithShape="1">
          <a:blip r:embed="rId7"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167724" y="3451456"/>
            <a:ext cx="637410" cy="6695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First aid related icons Premium Vector"/>
          <p:cNvPicPr>
            <a:picLocks noChangeAspect="1" noChangeArrowheads="1"/>
          </p:cNvPicPr>
          <p:nvPr/>
        </p:nvPicPr>
        <p:blipFill rotWithShape="1">
          <a:blip r:embed="rId6"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171003" y="1880998"/>
            <a:ext cx="583681" cy="6131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irst aid related icons Premium Vector"/>
          <p:cNvPicPr>
            <a:picLocks noChangeAspect="1" noChangeArrowheads="1"/>
          </p:cNvPicPr>
          <p:nvPr/>
        </p:nvPicPr>
        <p:blipFill rotWithShape="1">
          <a:blip r:embed="rId5"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201225" y="2990900"/>
            <a:ext cx="573607" cy="60252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First aid related icons Premium Vector"/>
          <p:cNvPicPr>
            <a:picLocks noChangeAspect="1" noChangeArrowheads="1"/>
          </p:cNvPicPr>
          <p:nvPr/>
        </p:nvPicPr>
        <p:blipFill rotWithShape="1">
          <a:blip r:embed="rId7"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137422" y="3991176"/>
            <a:ext cx="637410" cy="6695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First aid related icons Premium Vector"/>
          <p:cNvPicPr>
            <a:picLocks noChangeAspect="1" noChangeArrowheads="1"/>
          </p:cNvPicPr>
          <p:nvPr/>
        </p:nvPicPr>
        <p:blipFill rotWithShape="1">
          <a:blip r:embed="rId7"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166052" y="4518751"/>
            <a:ext cx="637410" cy="6695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First aid related icons Premium Vector"/>
          <p:cNvPicPr>
            <a:picLocks noChangeAspect="1" noChangeArrowheads="1"/>
          </p:cNvPicPr>
          <p:nvPr/>
        </p:nvPicPr>
        <p:blipFill rotWithShape="1">
          <a:blip r:embed="rId7" cstate="print">
            <a:clrChange>
              <a:clrFrom>
                <a:srgbClr val="FDFDFD"/>
              </a:clrFrom>
              <a:clrTo>
                <a:srgbClr val="FDFDFD">
                  <a:alpha val="0"/>
                </a:srgbClr>
              </a:clrTo>
            </a:clrChange>
            <a:extLst>
              <a:ext uri="{28A0092B-C50C-407E-A947-70E740481C1C}">
                <a14:useLocalDpi xmlns:a14="http://schemas.microsoft.com/office/drawing/2010/main" val="0"/>
              </a:ext>
            </a:extLst>
          </a:blip>
          <a:srcRect r="65525" b="63787"/>
          <a:stretch/>
        </p:blipFill>
        <p:spPr bwMode="auto">
          <a:xfrm>
            <a:off x="127348" y="5152526"/>
            <a:ext cx="637410" cy="66954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166051" y="5904585"/>
            <a:ext cx="3119015" cy="830997"/>
          </a:xfrm>
          <a:prstGeom prst="rect">
            <a:avLst/>
          </a:prstGeom>
        </p:spPr>
        <p:txBody>
          <a:bodyPr wrap="square">
            <a:spAutoFit/>
          </a:bodyPr>
          <a:lstStyle/>
          <a:p>
            <a:r>
              <a:rPr lang="en-US" sz="1600" dirty="0">
                <a:hlinkClick r:id="rId8"/>
              </a:rPr>
              <a:t>https://www.rivm.nl/en/contact/doing-business-with-rivm/offers-for-equipment-to-fight-corona-crisis</a:t>
            </a:r>
            <a:endParaRPr lang="en-US" sz="1600" dirty="0"/>
          </a:p>
        </p:txBody>
      </p:sp>
      <p:pic>
        <p:nvPicPr>
          <p:cNvPr id="4100" name="Picture 4" descr="Atlant volgt richtlijnen RIVM en GGD voor Corona virus - Atlan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68477" y="5834561"/>
            <a:ext cx="2619022" cy="103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981810" y="-4488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9" name="Group 8"/>
          <p:cNvGrpSpPr/>
          <p:nvPr/>
        </p:nvGrpSpPr>
        <p:grpSpPr>
          <a:xfrm>
            <a:off x="5090438" y="479322"/>
            <a:ext cx="1877154" cy="2008715"/>
            <a:chOff x="9057555" y="3898236"/>
            <a:chExt cx="2187189" cy="2490109"/>
          </a:xfrm>
        </p:grpSpPr>
        <p:pic>
          <p:nvPicPr>
            <p:cNvPr id="10" name="Picture 4" descr="Colorful icons about justice Free Vecto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398" t="27713" r="3820" b="48146"/>
            <a:stretch/>
          </p:blipFill>
          <p:spPr bwMode="auto">
            <a:xfrm>
              <a:off x="9057555" y="3898236"/>
              <a:ext cx="2187189" cy="22202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651245" y="5926680"/>
              <a:ext cx="857926" cy="461665"/>
            </a:xfrm>
            <a:prstGeom prst="rect">
              <a:avLst/>
            </a:prstGeom>
            <a:noFill/>
          </p:spPr>
          <p:txBody>
            <a:bodyPr wrap="none" rtlCol="0">
              <a:spAutoFit/>
            </a:bodyPr>
            <a:lstStyle/>
            <a:p>
              <a:r>
                <a:rPr lang="en-US" sz="2400" b="1" dirty="0">
                  <a:solidFill>
                    <a:srgbClr val="BF0426"/>
                  </a:solidFill>
                  <a:latin typeface="Rockwell" panose="02060603020205020403" pitchFamily="18" charset="0"/>
                </a:rPr>
                <a:t>LCH</a:t>
              </a:r>
            </a:p>
          </p:txBody>
        </p:sp>
      </p:grpSp>
      <p:grpSp>
        <p:nvGrpSpPr>
          <p:cNvPr id="12" name="Group 11"/>
          <p:cNvGrpSpPr/>
          <p:nvPr/>
        </p:nvGrpSpPr>
        <p:grpSpPr>
          <a:xfrm>
            <a:off x="-1457917" y="6858000"/>
            <a:ext cx="4733907" cy="2144193"/>
            <a:chOff x="3689998" y="2221669"/>
            <a:chExt cx="4733907" cy="2144193"/>
          </a:xfrm>
        </p:grpSpPr>
        <p:sp>
          <p:nvSpPr>
            <p:cNvPr id="4" name="TextBox 3"/>
            <p:cNvSpPr txBox="1"/>
            <p:nvPr/>
          </p:nvSpPr>
          <p:spPr>
            <a:xfrm>
              <a:off x="4699497" y="2221669"/>
              <a:ext cx="2714910" cy="1323439"/>
            </a:xfrm>
            <a:prstGeom prst="rect">
              <a:avLst/>
            </a:prstGeom>
            <a:noFill/>
          </p:spPr>
          <p:txBody>
            <a:bodyPr wrap="none" rtlCol="0">
              <a:spAutoFit/>
            </a:bodyPr>
            <a:lstStyle/>
            <a:p>
              <a:r>
                <a:rPr lang="en-US" sz="8000" b="1" dirty="0">
                  <a:solidFill>
                    <a:srgbClr val="5A6E80"/>
                  </a:solidFill>
                  <a:latin typeface="Gill Sans MT" panose="020B0502020104020203" pitchFamily="34" charset="0"/>
                </a:rPr>
                <a:t>SOTI</a:t>
              </a:r>
              <a:endParaRPr lang="en-US" sz="11500" b="1" dirty="0">
                <a:solidFill>
                  <a:srgbClr val="5A6E80"/>
                </a:solidFill>
                <a:latin typeface="Gill Sans MT" panose="020B0502020104020203" pitchFamily="34" charset="0"/>
              </a:endParaRPr>
            </a:p>
          </p:txBody>
        </p:sp>
        <p:pic>
          <p:nvPicPr>
            <p:cNvPr id="8" name="Picture 2" descr="Illustration of switch arrows Free Vecto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9998" y="3058303"/>
              <a:ext cx="4733907" cy="1307559"/>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p:cNvPicPr>
            <a:picLocks noChangeAspect="1"/>
          </p:cNvPicPr>
          <p:nvPr/>
        </p:nvPicPr>
        <p:blipFill>
          <a:blip r:embed="rId5"/>
          <a:stretch>
            <a:fillRect/>
          </a:stretch>
        </p:blipFill>
        <p:spPr>
          <a:xfrm>
            <a:off x="2545057" y="-651913"/>
            <a:ext cx="1712264" cy="425452"/>
          </a:xfrm>
          <a:prstGeom prst="rect">
            <a:avLst/>
          </a:prstGeom>
        </p:spPr>
      </p:pic>
      <p:grpSp>
        <p:nvGrpSpPr>
          <p:cNvPr id="21" name="Group 20"/>
          <p:cNvGrpSpPr/>
          <p:nvPr/>
        </p:nvGrpSpPr>
        <p:grpSpPr>
          <a:xfrm>
            <a:off x="1814300" y="434076"/>
            <a:ext cx="8870265" cy="3453226"/>
            <a:chOff x="1814300" y="434076"/>
            <a:chExt cx="8870265" cy="3453226"/>
          </a:xfrm>
        </p:grpSpPr>
        <p:grpSp>
          <p:nvGrpSpPr>
            <p:cNvPr id="17" name="Group 16"/>
            <p:cNvGrpSpPr/>
            <p:nvPr/>
          </p:nvGrpSpPr>
          <p:grpSpPr>
            <a:xfrm>
              <a:off x="1814300" y="434076"/>
              <a:ext cx="8870265" cy="3453226"/>
              <a:chOff x="1814300" y="434076"/>
              <a:chExt cx="8870265" cy="3453226"/>
            </a:xfrm>
          </p:grpSpPr>
          <p:grpSp>
            <p:nvGrpSpPr>
              <p:cNvPr id="13" name="Group 12"/>
              <p:cNvGrpSpPr/>
              <p:nvPr/>
            </p:nvGrpSpPr>
            <p:grpSpPr>
              <a:xfrm>
                <a:off x="1814300" y="434076"/>
                <a:ext cx="8870265" cy="2686462"/>
                <a:chOff x="1814300" y="434076"/>
                <a:chExt cx="8870265" cy="2686462"/>
              </a:xfrm>
            </p:grpSpPr>
            <p:pic>
              <p:nvPicPr>
                <p:cNvPr id="5" name="Picture 4"/>
                <p:cNvPicPr>
                  <a:picLocks noChangeAspect="1"/>
                </p:cNvPicPr>
                <p:nvPr/>
              </p:nvPicPr>
              <p:blipFill>
                <a:blip r:embed="rId6"/>
                <a:stretch>
                  <a:fillRect/>
                </a:stretch>
              </p:blipFill>
              <p:spPr>
                <a:xfrm>
                  <a:off x="1814300" y="1141733"/>
                  <a:ext cx="2318234" cy="1733964"/>
                </a:xfrm>
                <a:prstGeom prst="rect">
                  <a:avLst/>
                </a:prstGeom>
              </p:spPr>
            </p:pic>
            <p:pic>
              <p:nvPicPr>
                <p:cNvPr id="6" name="Picture 5"/>
                <p:cNvPicPr>
                  <a:picLocks noChangeAspect="1"/>
                </p:cNvPicPr>
                <p:nvPr/>
              </p:nvPicPr>
              <p:blipFill>
                <a:blip r:embed="rId7"/>
                <a:stretch>
                  <a:fillRect/>
                </a:stretch>
              </p:blipFill>
              <p:spPr>
                <a:xfrm>
                  <a:off x="7925496" y="434076"/>
                  <a:ext cx="2759069" cy="2686462"/>
                </a:xfrm>
                <a:prstGeom prst="rect">
                  <a:avLst/>
                </a:prstGeom>
              </p:spPr>
            </p:pic>
          </p:grpSp>
          <p:sp>
            <p:nvSpPr>
              <p:cNvPr id="14" name="TextBox 13"/>
              <p:cNvSpPr txBox="1"/>
              <p:nvPr/>
            </p:nvSpPr>
            <p:spPr>
              <a:xfrm>
                <a:off x="2013057" y="3302527"/>
                <a:ext cx="1920719"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DEMAND</a:t>
                </a:r>
                <a:endParaRPr lang="en-US" dirty="0">
                  <a:solidFill>
                    <a:srgbClr val="5A6E80"/>
                  </a:solidFill>
                  <a:latin typeface="Gill Sans MT" panose="020B0502020104020203" pitchFamily="34" charset="0"/>
                </a:endParaRPr>
              </a:p>
            </p:txBody>
          </p:sp>
        </p:grpSp>
        <p:sp>
          <p:nvSpPr>
            <p:cNvPr id="18" name="TextBox 17"/>
            <p:cNvSpPr txBox="1"/>
            <p:nvPr/>
          </p:nvSpPr>
          <p:spPr>
            <a:xfrm>
              <a:off x="8602879" y="3237759"/>
              <a:ext cx="1548822" cy="584775"/>
            </a:xfrm>
            <a:prstGeom prst="rect">
              <a:avLst/>
            </a:prstGeom>
            <a:noFill/>
          </p:spPr>
          <p:txBody>
            <a:bodyPr wrap="none" rtlCol="0">
              <a:spAutoFit/>
            </a:bodyPr>
            <a:lstStyle/>
            <a:p>
              <a:r>
                <a:rPr lang="en-US" sz="3200" dirty="0">
                  <a:solidFill>
                    <a:srgbClr val="5A6E80"/>
                  </a:solidFill>
                  <a:latin typeface="Gill Sans MT" panose="020B0502020104020203" pitchFamily="34" charset="0"/>
                </a:rPr>
                <a:t>OFFERS</a:t>
              </a:r>
              <a:endParaRPr lang="en-US" dirty="0">
                <a:solidFill>
                  <a:srgbClr val="5A6E80"/>
                </a:solidFill>
                <a:latin typeface="Gill Sans MT" panose="020B0502020104020203" pitchFamily="34" charset="0"/>
              </a:endParaRPr>
            </a:p>
          </p:txBody>
        </p:sp>
      </p:grpSp>
      <p:pic>
        <p:nvPicPr>
          <p:cNvPr id="22" name="Picture 21"/>
          <p:cNvPicPr>
            <a:picLocks noChangeAspect="1"/>
          </p:cNvPicPr>
          <p:nvPr/>
        </p:nvPicPr>
        <p:blipFill>
          <a:blip r:embed="rId8"/>
          <a:stretch>
            <a:fillRect/>
          </a:stretch>
        </p:blipFill>
        <p:spPr>
          <a:xfrm>
            <a:off x="4610855" y="3351539"/>
            <a:ext cx="2836319" cy="2958242"/>
          </a:xfrm>
          <a:prstGeom prst="rect">
            <a:avLst/>
          </a:prstGeom>
        </p:spPr>
      </p:pic>
      <p:sp>
        <p:nvSpPr>
          <p:cNvPr id="19" name="TextBox 18"/>
          <p:cNvSpPr txBox="1"/>
          <p:nvPr/>
        </p:nvSpPr>
        <p:spPr>
          <a:xfrm>
            <a:off x="220934" y="23763"/>
            <a:ext cx="7823200" cy="830997"/>
          </a:xfrm>
          <a:prstGeom prst="rect">
            <a:avLst/>
          </a:prstGeom>
          <a:noFill/>
        </p:spPr>
        <p:txBody>
          <a:bodyPr wrap="square" rtlCol="0">
            <a:spAutoFit/>
          </a:bodyPr>
          <a:lstStyle/>
          <a:p>
            <a:r>
              <a:rPr lang="en-US" sz="4800" dirty="0">
                <a:solidFill>
                  <a:srgbClr val="023059"/>
                </a:solidFill>
                <a:latin typeface="Rockwell"/>
              </a:rPr>
              <a:t>5</a:t>
            </a:r>
            <a:r>
              <a:rPr lang="en-US" sz="4800" dirty="0" smtClean="0">
                <a:solidFill>
                  <a:srgbClr val="023059"/>
                </a:solidFill>
                <a:latin typeface="Rockwell"/>
              </a:rPr>
              <a:t>. Our Solution</a:t>
            </a:r>
            <a:endParaRPr lang="en-US" sz="4800" dirty="0"/>
          </a:p>
        </p:txBody>
      </p:sp>
      <p:sp>
        <p:nvSpPr>
          <p:cNvPr id="20" name="TextBox 19">
            <a:hlinkClick r:id="rId9"/>
          </p:cNvPr>
          <p:cNvSpPr txBox="1"/>
          <p:nvPr/>
        </p:nvSpPr>
        <p:spPr>
          <a:xfrm>
            <a:off x="225778" y="6310489"/>
            <a:ext cx="4572000" cy="369332"/>
          </a:xfrm>
          <a:prstGeom prst="rect">
            <a:avLst/>
          </a:prstGeom>
          <a:noFill/>
        </p:spPr>
        <p:txBody>
          <a:bodyPr wrap="square" rtlCol="0">
            <a:spAutoFit/>
          </a:bodyPr>
          <a:lstStyle/>
          <a:p>
            <a:r>
              <a:rPr lang="en-US" b="1" dirty="0" smtClean="0">
                <a:solidFill>
                  <a:schemeClr val="accent1">
                    <a:lumMod val="75000"/>
                  </a:schemeClr>
                </a:solidFill>
              </a:rPr>
              <a:t>a.abbasi1@tue.nl</a:t>
            </a:r>
            <a:endParaRPr lang="en-US" b="1" dirty="0">
              <a:solidFill>
                <a:schemeClr val="accent1">
                  <a:lumMod val="75000"/>
                </a:schemeClr>
              </a:solidFill>
            </a:endParaRPr>
          </a:p>
        </p:txBody>
      </p:sp>
    </p:spTree>
    <p:extLst>
      <p:ext uri="{BB962C8B-B14F-4D97-AF65-F5344CB8AC3E}">
        <p14:creationId xmlns:p14="http://schemas.microsoft.com/office/powerpoint/2010/main" val="229045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2320</TotalTime>
  <Words>610</Words>
  <Application>Microsoft Office PowerPoint</Application>
  <PresentationFormat>Widescreen</PresentationFormat>
  <Paragraphs>139</Paragraphs>
  <Slides>20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Aharoni</vt:lpstr>
      <vt:lpstr>Arial</vt:lpstr>
      <vt:lpstr>Calibri</vt:lpstr>
      <vt:lpstr>Calibri Light</vt:lpstr>
      <vt:lpstr>Gill Sans MT</vt:lpstr>
      <vt:lpstr>Rockwell</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Conclusion</vt:lpstr>
      <vt:lpstr>SOTI connects them all</vt:lpstr>
      <vt:lpstr>PowerPoint Presentation</vt:lpstr>
      <vt:lpstr>PowerPoint Presentation</vt:lpstr>
    </vt:vector>
  </TitlesOfParts>
  <Company>TU/e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Bakker, E.</dc:creator>
  <cp:lastModifiedBy>Abbasi, A.</cp:lastModifiedBy>
  <cp:revision>227</cp:revision>
  <dcterms:created xsi:type="dcterms:W3CDTF">2020-04-04T12:39:17Z</dcterms:created>
  <dcterms:modified xsi:type="dcterms:W3CDTF">2020-05-20T07:10:11Z</dcterms:modified>
</cp:coreProperties>
</file>